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8" r:id="rId2"/>
    <p:sldId id="269" r:id="rId3"/>
    <p:sldId id="257" r:id="rId4"/>
    <p:sldId id="270" r:id="rId5"/>
    <p:sldId id="271" r:id="rId6"/>
    <p:sldId id="346" r:id="rId7"/>
    <p:sldId id="258" r:id="rId8"/>
    <p:sldId id="260" r:id="rId9"/>
    <p:sldId id="274" r:id="rId10"/>
    <p:sldId id="347" r:id="rId11"/>
    <p:sldId id="348" r:id="rId12"/>
    <p:sldId id="349" r:id="rId13"/>
    <p:sldId id="350" r:id="rId14"/>
    <p:sldId id="351" r:id="rId15"/>
    <p:sldId id="263" r:id="rId16"/>
    <p:sldId id="352" r:id="rId17"/>
    <p:sldId id="354" r:id="rId18"/>
    <p:sldId id="353" r:id="rId19"/>
    <p:sldId id="355" r:id="rId20"/>
    <p:sldId id="279" r:id="rId21"/>
    <p:sldId id="280" r:id="rId22"/>
    <p:sldId id="281" r:id="rId23"/>
    <p:sldId id="282" r:id="rId24"/>
    <p:sldId id="283" r:id="rId25"/>
    <p:sldId id="356" r:id="rId26"/>
    <p:sldId id="357" r:id="rId27"/>
    <p:sldId id="358" r:id="rId28"/>
    <p:sldId id="272" r:id="rId29"/>
    <p:sldId id="27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6"/>
    <p:restoredTop sz="94674"/>
  </p:normalViewPr>
  <p:slideViewPr>
    <p:cSldViewPr snapToGrid="0" snapToObjects="1">
      <p:cViewPr varScale="1">
        <p:scale>
          <a:sx n="90" d="100"/>
          <a:sy n="90" d="100"/>
        </p:scale>
        <p:origin x="23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2.jpg>
</file>

<file path=ppt/media/image3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47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50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547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991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300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148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30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580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49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391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308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9744B-F3F5-6C4D-9007-29FF32169460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5FEAB-4D0B-C34E-A861-EE786B66D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44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613" y="1399765"/>
            <a:ext cx="9144000" cy="2387600"/>
          </a:xfrm>
        </p:spPr>
        <p:txBody>
          <a:bodyPr>
            <a:noAutofit/>
          </a:bodyPr>
          <a:lstStyle/>
          <a:p>
            <a:r>
              <a:rPr lang="en-US" sz="8000" dirty="0"/>
              <a:t>Statistics </a:t>
            </a:r>
            <a:br>
              <a:rPr lang="en-US" sz="8000" dirty="0"/>
            </a:br>
            <a:r>
              <a:rPr lang="en-US" sz="8000" dirty="0"/>
              <a:t>with </a:t>
            </a:r>
            <a:br>
              <a:rPr lang="en-US" sz="8000" dirty="0"/>
            </a:br>
            <a:r>
              <a:rPr lang="en-US" sz="8000" dirty="0"/>
              <a:t>Spa            </a:t>
            </a:r>
            <a:r>
              <a:rPr lang="en-US" sz="8000" dirty="0" err="1"/>
              <a:t>ows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2904" y="4252877"/>
            <a:ext cx="9144000" cy="1655762"/>
          </a:xfrm>
        </p:spPr>
        <p:txBody>
          <a:bodyPr/>
          <a:lstStyle/>
          <a:p>
            <a:r>
              <a:rPr lang="en-US" sz="3600" dirty="0"/>
              <a:t>Measures of precision of an estimate</a:t>
            </a:r>
          </a:p>
          <a:p>
            <a:r>
              <a:rPr lang="en-US" dirty="0"/>
              <a:t>Julia Schroeder</a:t>
            </a:r>
          </a:p>
          <a:p>
            <a:r>
              <a:rPr lang="en-US" dirty="0" err="1"/>
              <a:t>Julia.schroeder@imperial.ac.uk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575" y="2693158"/>
            <a:ext cx="1198069" cy="908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312" y="2693158"/>
            <a:ext cx="1198069" cy="90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58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what’s the standard error then?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00807" cy="4351338"/>
          </a:xfrm>
        </p:spPr>
        <p:txBody>
          <a:bodyPr/>
          <a:lstStyle/>
          <a:p>
            <a:r>
              <a:rPr lang="en-US" dirty="0"/>
              <a:t>It describes: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How precise is the </a:t>
            </a:r>
            <a:r>
              <a:rPr lang="en-US" b="1" dirty="0"/>
              <a:t>mean</a:t>
            </a:r>
            <a:r>
              <a:rPr lang="en-US" dirty="0"/>
              <a:t> we calculate from a sample</a:t>
            </a:r>
          </a:p>
          <a:p>
            <a:r>
              <a:rPr lang="en-US" dirty="0"/>
              <a:t>in comparison to the REAL mean?</a:t>
            </a:r>
          </a:p>
          <a:p>
            <a:endParaRPr lang="en-US" dirty="0"/>
          </a:p>
        </p:txBody>
      </p:sp>
      <p:pic>
        <p:nvPicPr>
          <p:cNvPr id="4" name="Picture 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388878" y="580091"/>
            <a:ext cx="1110597" cy="1110597"/>
          </a:xfrm>
          <a:prstGeom prst="rect">
            <a:avLst/>
          </a:prstGeom>
        </p:spPr>
      </p:pic>
      <p:pic>
        <p:nvPicPr>
          <p:cNvPr id="10" name="Picture 9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82067" y="1487072"/>
            <a:ext cx="1110597" cy="1110597"/>
          </a:xfrm>
          <a:prstGeom prst="rect">
            <a:avLst/>
          </a:prstGeom>
        </p:spPr>
      </p:pic>
      <p:pic>
        <p:nvPicPr>
          <p:cNvPr id="12" name="Picture 1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86462" y="2346489"/>
            <a:ext cx="1110597" cy="1110597"/>
          </a:xfrm>
          <a:prstGeom prst="rect">
            <a:avLst/>
          </a:prstGeom>
        </p:spPr>
      </p:pic>
      <p:pic>
        <p:nvPicPr>
          <p:cNvPr id="13" name="Picture 1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966140" y="2635559"/>
            <a:ext cx="1110597" cy="1110597"/>
          </a:xfrm>
          <a:prstGeom prst="rect">
            <a:avLst/>
          </a:prstGeom>
        </p:spPr>
      </p:pic>
      <p:pic>
        <p:nvPicPr>
          <p:cNvPr id="14" name="Picture 13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018685" y="3247809"/>
            <a:ext cx="1110597" cy="1110597"/>
          </a:xfrm>
          <a:prstGeom prst="rect">
            <a:avLst/>
          </a:prstGeom>
        </p:spPr>
      </p:pic>
      <p:pic>
        <p:nvPicPr>
          <p:cNvPr id="15" name="Picture 14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961314" y="3266114"/>
            <a:ext cx="1110597" cy="1110597"/>
          </a:xfrm>
          <a:prstGeom prst="rect">
            <a:avLst/>
          </a:prstGeom>
        </p:spPr>
      </p:pic>
      <p:pic>
        <p:nvPicPr>
          <p:cNvPr id="16" name="Picture 1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24758" y="4228292"/>
            <a:ext cx="1110597" cy="1110597"/>
          </a:xfrm>
          <a:prstGeom prst="rect">
            <a:avLst/>
          </a:prstGeom>
        </p:spPr>
      </p:pic>
      <p:pic>
        <p:nvPicPr>
          <p:cNvPr id="17" name="Picture 16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365685" y="4278613"/>
            <a:ext cx="1110597" cy="1110597"/>
          </a:xfrm>
          <a:prstGeom prst="rect">
            <a:avLst/>
          </a:prstGeom>
        </p:spPr>
      </p:pic>
      <p:pic>
        <p:nvPicPr>
          <p:cNvPr id="18" name="Picture 1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266404" y="583517"/>
            <a:ext cx="1110597" cy="1110597"/>
          </a:xfrm>
          <a:prstGeom prst="rect">
            <a:avLst/>
          </a:prstGeom>
        </p:spPr>
      </p:pic>
      <p:pic>
        <p:nvPicPr>
          <p:cNvPr id="19" name="Picture 18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759593" y="1490498"/>
            <a:ext cx="1110597" cy="1110597"/>
          </a:xfrm>
          <a:prstGeom prst="rect">
            <a:avLst/>
          </a:prstGeom>
        </p:spPr>
      </p:pic>
      <p:pic>
        <p:nvPicPr>
          <p:cNvPr id="20" name="Picture 1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830012" y="3548558"/>
            <a:ext cx="1110597" cy="1110597"/>
          </a:xfrm>
          <a:prstGeom prst="rect">
            <a:avLst/>
          </a:prstGeom>
        </p:spPr>
      </p:pic>
      <p:pic>
        <p:nvPicPr>
          <p:cNvPr id="21" name="Picture 20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23201" y="4455539"/>
            <a:ext cx="1110597" cy="1110597"/>
          </a:xfrm>
          <a:prstGeom prst="rect">
            <a:avLst/>
          </a:prstGeom>
        </p:spPr>
      </p:pic>
      <p:pic>
        <p:nvPicPr>
          <p:cNvPr id="22" name="Picture 2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978927" y="5092304"/>
            <a:ext cx="1110597" cy="1110597"/>
          </a:xfrm>
          <a:prstGeom prst="rect">
            <a:avLst/>
          </a:prstGeom>
        </p:spPr>
      </p:pic>
      <p:pic>
        <p:nvPicPr>
          <p:cNvPr id="23" name="Picture 2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597849" y="5431028"/>
            <a:ext cx="1110597" cy="1110597"/>
          </a:xfrm>
          <a:prstGeom prst="rect">
            <a:avLst/>
          </a:prstGeom>
        </p:spPr>
      </p:pic>
      <p:pic>
        <p:nvPicPr>
          <p:cNvPr id="24" name="Picture 2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062176" y="4700973"/>
            <a:ext cx="1110597" cy="1110597"/>
          </a:xfrm>
          <a:prstGeom prst="rect">
            <a:avLst/>
          </a:prstGeom>
        </p:spPr>
      </p:pic>
      <p:pic>
        <p:nvPicPr>
          <p:cNvPr id="25" name="Picture 24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555365" y="5607954"/>
            <a:ext cx="1110597" cy="1110597"/>
          </a:xfrm>
          <a:prstGeom prst="rect">
            <a:avLst/>
          </a:prstGeom>
        </p:spPr>
      </p:pic>
      <p:pic>
        <p:nvPicPr>
          <p:cNvPr id="11" name="Picture 1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564190" y="2296206"/>
            <a:ext cx="1110597" cy="11105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7BBB36-2A2F-3F45-A42F-13D3C33EB90D}"/>
                  </a:ext>
                </a:extLst>
              </p:cNvPr>
              <p:cNvSpPr txBox="1"/>
              <p:nvPr/>
            </p:nvSpPr>
            <p:spPr>
              <a:xfrm>
                <a:off x="1715718" y="4700973"/>
                <a:ext cx="2651623" cy="19110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GB" sz="40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7BBB36-2A2F-3F45-A42F-13D3C33EB9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5718" y="4700973"/>
                <a:ext cx="2651623" cy="1911036"/>
              </a:xfrm>
              <a:prstGeom prst="rect">
                <a:avLst/>
              </a:prstGeom>
              <a:blipFill>
                <a:blip r:embed="rId3"/>
                <a:stretch>
                  <a:fillRect l="-4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64C86743-FACC-AE42-83E1-33C44B376E3B}"/>
              </a:ext>
            </a:extLst>
          </p:cNvPr>
          <p:cNvSpPr/>
          <p:nvPr/>
        </p:nvSpPr>
        <p:spPr>
          <a:xfrm>
            <a:off x="3349736" y="4880937"/>
            <a:ext cx="1092819" cy="1016546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53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what’s the standard error then?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00807" cy="4351338"/>
          </a:xfrm>
        </p:spPr>
        <p:txBody>
          <a:bodyPr/>
          <a:lstStyle/>
          <a:p>
            <a:r>
              <a:rPr lang="en-US" dirty="0"/>
              <a:t>Standard error of the mean</a:t>
            </a:r>
          </a:p>
          <a:p>
            <a:endParaRPr lang="en-US" dirty="0"/>
          </a:p>
          <a:p>
            <a:r>
              <a:rPr lang="en-US" dirty="0"/>
              <a:t>Associated with the variance!</a:t>
            </a:r>
          </a:p>
          <a:p>
            <a:r>
              <a:rPr lang="en-US" dirty="0"/>
              <a:t>Tied to the mean (or any mean-type estimate)!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388878" y="580091"/>
            <a:ext cx="1110597" cy="1110597"/>
          </a:xfrm>
          <a:prstGeom prst="rect">
            <a:avLst/>
          </a:prstGeom>
        </p:spPr>
      </p:pic>
      <p:pic>
        <p:nvPicPr>
          <p:cNvPr id="10" name="Picture 9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82067" y="1487072"/>
            <a:ext cx="1110597" cy="1110597"/>
          </a:xfrm>
          <a:prstGeom prst="rect">
            <a:avLst/>
          </a:prstGeom>
        </p:spPr>
      </p:pic>
      <p:pic>
        <p:nvPicPr>
          <p:cNvPr id="12" name="Picture 1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86462" y="2346489"/>
            <a:ext cx="1110597" cy="1110597"/>
          </a:xfrm>
          <a:prstGeom prst="rect">
            <a:avLst/>
          </a:prstGeom>
        </p:spPr>
      </p:pic>
      <p:pic>
        <p:nvPicPr>
          <p:cNvPr id="13" name="Picture 1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966140" y="2635559"/>
            <a:ext cx="1110597" cy="1110597"/>
          </a:xfrm>
          <a:prstGeom prst="rect">
            <a:avLst/>
          </a:prstGeom>
        </p:spPr>
      </p:pic>
      <p:pic>
        <p:nvPicPr>
          <p:cNvPr id="14" name="Picture 13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018685" y="3247809"/>
            <a:ext cx="1110597" cy="1110597"/>
          </a:xfrm>
          <a:prstGeom prst="rect">
            <a:avLst/>
          </a:prstGeom>
        </p:spPr>
      </p:pic>
      <p:pic>
        <p:nvPicPr>
          <p:cNvPr id="15" name="Picture 14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961314" y="3266114"/>
            <a:ext cx="1110597" cy="1110597"/>
          </a:xfrm>
          <a:prstGeom prst="rect">
            <a:avLst/>
          </a:prstGeom>
        </p:spPr>
      </p:pic>
      <p:pic>
        <p:nvPicPr>
          <p:cNvPr id="16" name="Picture 1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24758" y="4228292"/>
            <a:ext cx="1110597" cy="1110597"/>
          </a:xfrm>
          <a:prstGeom prst="rect">
            <a:avLst/>
          </a:prstGeom>
        </p:spPr>
      </p:pic>
      <p:pic>
        <p:nvPicPr>
          <p:cNvPr id="17" name="Picture 16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365685" y="4278613"/>
            <a:ext cx="1110597" cy="1110597"/>
          </a:xfrm>
          <a:prstGeom prst="rect">
            <a:avLst/>
          </a:prstGeom>
        </p:spPr>
      </p:pic>
      <p:pic>
        <p:nvPicPr>
          <p:cNvPr id="18" name="Picture 1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266404" y="583517"/>
            <a:ext cx="1110597" cy="1110597"/>
          </a:xfrm>
          <a:prstGeom prst="rect">
            <a:avLst/>
          </a:prstGeom>
        </p:spPr>
      </p:pic>
      <p:pic>
        <p:nvPicPr>
          <p:cNvPr id="19" name="Picture 18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759593" y="1490498"/>
            <a:ext cx="1110597" cy="1110597"/>
          </a:xfrm>
          <a:prstGeom prst="rect">
            <a:avLst/>
          </a:prstGeom>
        </p:spPr>
      </p:pic>
      <p:pic>
        <p:nvPicPr>
          <p:cNvPr id="20" name="Picture 1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830012" y="3548558"/>
            <a:ext cx="1110597" cy="1110597"/>
          </a:xfrm>
          <a:prstGeom prst="rect">
            <a:avLst/>
          </a:prstGeom>
        </p:spPr>
      </p:pic>
      <p:pic>
        <p:nvPicPr>
          <p:cNvPr id="21" name="Picture 20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23201" y="4455539"/>
            <a:ext cx="1110597" cy="1110597"/>
          </a:xfrm>
          <a:prstGeom prst="rect">
            <a:avLst/>
          </a:prstGeom>
        </p:spPr>
      </p:pic>
      <p:pic>
        <p:nvPicPr>
          <p:cNvPr id="22" name="Picture 2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978927" y="5092304"/>
            <a:ext cx="1110597" cy="1110597"/>
          </a:xfrm>
          <a:prstGeom prst="rect">
            <a:avLst/>
          </a:prstGeom>
        </p:spPr>
      </p:pic>
      <p:pic>
        <p:nvPicPr>
          <p:cNvPr id="23" name="Picture 2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597849" y="5431028"/>
            <a:ext cx="1110597" cy="1110597"/>
          </a:xfrm>
          <a:prstGeom prst="rect">
            <a:avLst/>
          </a:prstGeom>
        </p:spPr>
      </p:pic>
      <p:pic>
        <p:nvPicPr>
          <p:cNvPr id="24" name="Picture 2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062176" y="4700973"/>
            <a:ext cx="1110597" cy="1110597"/>
          </a:xfrm>
          <a:prstGeom prst="rect">
            <a:avLst/>
          </a:prstGeom>
        </p:spPr>
      </p:pic>
      <p:pic>
        <p:nvPicPr>
          <p:cNvPr id="25" name="Picture 24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555365" y="5607954"/>
            <a:ext cx="1110597" cy="1110597"/>
          </a:xfrm>
          <a:prstGeom prst="rect">
            <a:avLst/>
          </a:prstGeom>
        </p:spPr>
      </p:pic>
      <p:pic>
        <p:nvPicPr>
          <p:cNvPr id="11" name="Picture 1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564190" y="2296206"/>
            <a:ext cx="1110597" cy="11105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7BBB36-2A2F-3F45-A42F-13D3C33EB90D}"/>
                  </a:ext>
                </a:extLst>
              </p:cNvPr>
              <p:cNvSpPr txBox="1"/>
              <p:nvPr/>
            </p:nvSpPr>
            <p:spPr>
              <a:xfrm>
                <a:off x="1715718" y="4700973"/>
                <a:ext cx="2651623" cy="19110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GB" sz="40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7BBB36-2A2F-3F45-A42F-13D3C33EB9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5718" y="4700973"/>
                <a:ext cx="2651623" cy="1911036"/>
              </a:xfrm>
              <a:prstGeom prst="rect">
                <a:avLst/>
              </a:prstGeom>
              <a:blipFill>
                <a:blip r:embed="rId3"/>
                <a:stretch>
                  <a:fillRect l="-4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64C86743-FACC-AE42-83E1-33C44B376E3B}"/>
              </a:ext>
            </a:extLst>
          </p:cNvPr>
          <p:cNvSpPr/>
          <p:nvPr/>
        </p:nvSpPr>
        <p:spPr>
          <a:xfrm>
            <a:off x="3349736" y="4880937"/>
            <a:ext cx="1092819" cy="1016546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974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38830-074B-2A47-889D-A573BDB6E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error vs standard deviation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BD80A9E-3BD9-1146-B6AC-3AD2ED2FAA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1048556"/>
              </p:ext>
            </p:extLst>
          </p:nvPr>
        </p:nvGraphicFramePr>
        <p:xfrm>
          <a:off x="838200" y="1564762"/>
          <a:ext cx="105156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00260079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9016684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Standard deviation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298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Describes the </a:t>
                      </a:r>
                      <a:r>
                        <a:rPr lang="en-US" b="1" dirty="0"/>
                        <a:t>spread</a:t>
                      </a:r>
                      <a:r>
                        <a:rPr lang="en-US" dirty="0"/>
                        <a:t> of the </a:t>
                      </a:r>
                      <a:r>
                        <a:rPr lang="en-US" b="1" dirty="0"/>
                        <a:t>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Quantifies the </a:t>
                      </a:r>
                      <a:r>
                        <a:rPr lang="en-US" b="1" dirty="0"/>
                        <a:t>precision</a:t>
                      </a:r>
                      <a:r>
                        <a:rPr lang="en-US" dirty="0"/>
                        <a:t> of an </a:t>
                      </a:r>
                      <a:r>
                        <a:rPr lang="en-US" b="1" dirty="0"/>
                        <a:t>estimate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694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sqrt of the variance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95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Descriptive of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Allows us to judge the quality of our statistic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881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8292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(mean, SD: 12.4,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mean±SE</a:t>
                      </a:r>
                      <a:r>
                        <a:rPr lang="en-US" dirty="0"/>
                        <a:t> (12.4±2.4)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61529"/>
                  </a:ext>
                </a:extLst>
              </a:tr>
            </a:tbl>
          </a:graphicData>
        </a:graphic>
      </p:graphicFrame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AD551FF6-3754-194E-B28C-7BD1CAC9C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326672"/>
            <a:ext cx="3461469" cy="235399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E0B262D-BEDF-9249-9FDE-4CC934558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326671"/>
            <a:ext cx="3461469" cy="235399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0E3E5B3-9396-9A4C-ABC3-13DC828804BA}"/>
              </a:ext>
            </a:extLst>
          </p:cNvPr>
          <p:cNvCxnSpPr/>
          <p:nvPr/>
        </p:nvCxnSpPr>
        <p:spPr>
          <a:xfrm>
            <a:off x="7973122" y="4047893"/>
            <a:ext cx="0" cy="252017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F6C3CA-8C25-2544-954B-BEEF811B8FA9}"/>
              </a:ext>
            </a:extLst>
          </p:cNvPr>
          <p:cNvCxnSpPr>
            <a:cxnSpLocks/>
          </p:cNvCxnSpPr>
          <p:nvPr/>
        </p:nvCxnSpPr>
        <p:spPr>
          <a:xfrm>
            <a:off x="7715222" y="4672361"/>
            <a:ext cx="0" cy="128239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12C029-DDEE-8243-9301-C6F606C2C9AF}"/>
              </a:ext>
            </a:extLst>
          </p:cNvPr>
          <p:cNvCxnSpPr>
            <a:cxnSpLocks/>
          </p:cNvCxnSpPr>
          <p:nvPr/>
        </p:nvCxnSpPr>
        <p:spPr>
          <a:xfrm>
            <a:off x="8266771" y="4672361"/>
            <a:ext cx="0" cy="128239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B6717FF-704B-F245-B830-9CA091563F0D}"/>
              </a:ext>
            </a:extLst>
          </p:cNvPr>
          <p:cNvCxnSpPr>
            <a:cxnSpLocks/>
          </p:cNvCxnSpPr>
          <p:nvPr/>
        </p:nvCxnSpPr>
        <p:spPr>
          <a:xfrm>
            <a:off x="2196790" y="5954751"/>
            <a:ext cx="936703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33F0E97-05D8-374F-82F6-D3E61F60A56A}"/>
              </a:ext>
            </a:extLst>
          </p:cNvPr>
          <p:cNvSpPr/>
          <p:nvPr/>
        </p:nvSpPr>
        <p:spPr>
          <a:xfrm>
            <a:off x="680224" y="2330606"/>
            <a:ext cx="10905893" cy="18834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01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38830-074B-2A47-889D-A573BDB6E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error vs standard deviation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BD80A9E-3BD9-1146-B6AC-3AD2ED2FAA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4842683"/>
              </p:ext>
            </p:extLst>
          </p:nvPr>
        </p:nvGraphicFramePr>
        <p:xfrm>
          <a:off x="838200" y="1564762"/>
          <a:ext cx="105156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00260079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9016684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Standard deviation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298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Describes the </a:t>
                      </a:r>
                      <a:r>
                        <a:rPr lang="en-US" b="1" dirty="0"/>
                        <a:t>spread</a:t>
                      </a:r>
                      <a:r>
                        <a:rPr lang="en-US" dirty="0"/>
                        <a:t> of the </a:t>
                      </a:r>
                      <a:r>
                        <a:rPr lang="en-US" b="1" dirty="0"/>
                        <a:t>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Quantifies the </a:t>
                      </a:r>
                      <a:r>
                        <a:rPr lang="en-US" b="1" dirty="0"/>
                        <a:t>precision</a:t>
                      </a:r>
                      <a:r>
                        <a:rPr lang="en-US" dirty="0"/>
                        <a:t> of an </a:t>
                      </a:r>
                      <a:r>
                        <a:rPr lang="en-US" b="1" dirty="0"/>
                        <a:t>estimate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694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sqrt of the variance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95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Descriptive of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Descriptive of statistic (mean)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881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8292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(mean, SD: 12.4,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mean±SE</a:t>
                      </a:r>
                      <a:r>
                        <a:rPr lang="en-US" dirty="0"/>
                        <a:t> (12.4±2.4)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61529"/>
                  </a:ext>
                </a:extLst>
              </a:tr>
            </a:tbl>
          </a:graphicData>
        </a:graphic>
      </p:graphicFrame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AD551FF6-3754-194E-B28C-7BD1CAC9C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326672"/>
            <a:ext cx="3461469" cy="235399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E0B262D-BEDF-9249-9FDE-4CC934558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326671"/>
            <a:ext cx="3461469" cy="235399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0E3E5B3-9396-9A4C-ABC3-13DC828804BA}"/>
              </a:ext>
            </a:extLst>
          </p:cNvPr>
          <p:cNvCxnSpPr/>
          <p:nvPr/>
        </p:nvCxnSpPr>
        <p:spPr>
          <a:xfrm>
            <a:off x="7973122" y="4047893"/>
            <a:ext cx="0" cy="252017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F6C3CA-8C25-2544-954B-BEEF811B8FA9}"/>
              </a:ext>
            </a:extLst>
          </p:cNvPr>
          <p:cNvCxnSpPr>
            <a:cxnSpLocks/>
          </p:cNvCxnSpPr>
          <p:nvPr/>
        </p:nvCxnSpPr>
        <p:spPr>
          <a:xfrm>
            <a:off x="7715222" y="4672361"/>
            <a:ext cx="0" cy="128239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12C029-DDEE-8243-9301-C6F606C2C9AF}"/>
              </a:ext>
            </a:extLst>
          </p:cNvPr>
          <p:cNvCxnSpPr>
            <a:cxnSpLocks/>
          </p:cNvCxnSpPr>
          <p:nvPr/>
        </p:nvCxnSpPr>
        <p:spPr>
          <a:xfrm>
            <a:off x="8266771" y="4672361"/>
            <a:ext cx="0" cy="128239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B6717FF-704B-F245-B830-9CA091563F0D}"/>
              </a:ext>
            </a:extLst>
          </p:cNvPr>
          <p:cNvCxnSpPr>
            <a:cxnSpLocks/>
          </p:cNvCxnSpPr>
          <p:nvPr/>
        </p:nvCxnSpPr>
        <p:spPr>
          <a:xfrm>
            <a:off x="2196790" y="5954751"/>
            <a:ext cx="936703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33F0E97-05D8-374F-82F6-D3E61F60A56A}"/>
              </a:ext>
            </a:extLst>
          </p:cNvPr>
          <p:cNvSpPr/>
          <p:nvPr/>
        </p:nvSpPr>
        <p:spPr>
          <a:xfrm>
            <a:off x="680224" y="3055434"/>
            <a:ext cx="10905893" cy="11586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145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38830-074B-2A47-889D-A573BDB6E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error vs standard deviation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BD80A9E-3BD9-1146-B6AC-3AD2ED2FAA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7473736"/>
              </p:ext>
            </p:extLst>
          </p:nvPr>
        </p:nvGraphicFramePr>
        <p:xfrm>
          <a:off x="838200" y="1564762"/>
          <a:ext cx="105156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00260079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9016684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Standard deviation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298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Describes the </a:t>
                      </a:r>
                      <a:r>
                        <a:rPr lang="en-US" b="1" dirty="0"/>
                        <a:t>spread</a:t>
                      </a:r>
                      <a:r>
                        <a:rPr lang="en-US" dirty="0"/>
                        <a:t> of the </a:t>
                      </a:r>
                      <a:r>
                        <a:rPr lang="en-US" b="1" dirty="0"/>
                        <a:t>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Quantifies the </a:t>
                      </a:r>
                      <a:r>
                        <a:rPr lang="en-US" b="1" dirty="0"/>
                        <a:t>precision</a:t>
                      </a:r>
                      <a:r>
                        <a:rPr lang="en-US" dirty="0"/>
                        <a:t> of an </a:t>
                      </a:r>
                      <a:r>
                        <a:rPr lang="en-US" b="1" dirty="0"/>
                        <a:t>estimate </a:t>
                      </a:r>
                      <a:r>
                        <a:rPr lang="en-US" b="0" dirty="0"/>
                        <a:t>(mean)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694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sqrt of the variance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95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Descriptive of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Descriptive of statistic (mean)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8817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Quantifies our judgement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8292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(mean, SD: 12.4,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</a:t>
                      </a:r>
                      <a:r>
                        <a:rPr lang="en-US" dirty="0" err="1"/>
                        <a:t>mean±SE</a:t>
                      </a:r>
                      <a:r>
                        <a:rPr lang="en-US" dirty="0"/>
                        <a:t>: 12.4±2.4)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61529"/>
                  </a:ext>
                </a:extLst>
              </a:tr>
            </a:tbl>
          </a:graphicData>
        </a:graphic>
      </p:graphicFrame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AD551FF6-3754-194E-B28C-7BD1CAC9C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326672"/>
            <a:ext cx="3461469" cy="2353991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E0B262D-BEDF-9249-9FDE-4CC934558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326671"/>
            <a:ext cx="3461469" cy="235399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0E3E5B3-9396-9A4C-ABC3-13DC828804BA}"/>
              </a:ext>
            </a:extLst>
          </p:cNvPr>
          <p:cNvCxnSpPr/>
          <p:nvPr/>
        </p:nvCxnSpPr>
        <p:spPr>
          <a:xfrm>
            <a:off x="7973122" y="4047893"/>
            <a:ext cx="0" cy="252017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F6C3CA-8C25-2544-954B-BEEF811B8FA9}"/>
              </a:ext>
            </a:extLst>
          </p:cNvPr>
          <p:cNvCxnSpPr>
            <a:cxnSpLocks/>
          </p:cNvCxnSpPr>
          <p:nvPr/>
        </p:nvCxnSpPr>
        <p:spPr>
          <a:xfrm>
            <a:off x="7715222" y="4672361"/>
            <a:ext cx="0" cy="128239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12C029-DDEE-8243-9301-C6F606C2C9AF}"/>
              </a:ext>
            </a:extLst>
          </p:cNvPr>
          <p:cNvCxnSpPr>
            <a:cxnSpLocks/>
          </p:cNvCxnSpPr>
          <p:nvPr/>
        </p:nvCxnSpPr>
        <p:spPr>
          <a:xfrm>
            <a:off x="8266771" y="4672361"/>
            <a:ext cx="0" cy="128239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B6717FF-704B-F245-B830-9CA091563F0D}"/>
              </a:ext>
            </a:extLst>
          </p:cNvPr>
          <p:cNvCxnSpPr>
            <a:cxnSpLocks/>
          </p:cNvCxnSpPr>
          <p:nvPr/>
        </p:nvCxnSpPr>
        <p:spPr>
          <a:xfrm>
            <a:off x="2196790" y="5954751"/>
            <a:ext cx="936703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7128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error is dependent on standard deviation and sample size!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DD5EA21-191D-BB4F-BD9C-432423432737}"/>
                  </a:ext>
                </a:extLst>
              </p:cNvPr>
              <p:cNvSpPr txBox="1"/>
              <p:nvPr/>
            </p:nvSpPr>
            <p:spPr>
              <a:xfrm>
                <a:off x="1158158" y="2131281"/>
                <a:ext cx="2651623" cy="19110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GB" sz="40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DD5EA21-191D-BB4F-BD9C-432423432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8158" y="2131281"/>
                <a:ext cx="2651623" cy="191103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0850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error is dependent on standard deviation and sample size!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DD5EA21-191D-BB4F-BD9C-432423432737}"/>
                  </a:ext>
                </a:extLst>
              </p:cNvPr>
              <p:cNvSpPr txBox="1"/>
              <p:nvPr/>
            </p:nvSpPr>
            <p:spPr>
              <a:xfrm>
                <a:off x="1158158" y="2131281"/>
                <a:ext cx="3173433" cy="4307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GB" sz="40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sz="4000" dirty="0"/>
              </a:p>
              <a:p>
                <a:endParaRPr lang="en-US" sz="4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000" i="1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en-GB" sz="40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GB" sz="4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4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GB" sz="400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4000" dirty="0"/>
              </a:p>
              <a:p>
                <a:endParaRPr lang="en-US" sz="4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DD5EA21-191D-BB4F-BD9C-432423432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8158" y="2131281"/>
                <a:ext cx="3173433" cy="43072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20792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136DE-976E-6049-980F-C77E75647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have a look at how that looks in R:</a:t>
            </a:r>
          </a:p>
        </p:txBody>
      </p:sp>
    </p:spTree>
    <p:extLst>
      <p:ext uri="{BB962C8B-B14F-4D97-AF65-F5344CB8AC3E}">
        <p14:creationId xmlns:p14="http://schemas.microsoft.com/office/powerpoint/2010/main" val="770407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error is dependent on standard deviation and sample size!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DD5EA21-191D-BB4F-BD9C-432423432737}"/>
                  </a:ext>
                </a:extLst>
              </p:cNvPr>
              <p:cNvSpPr txBox="1"/>
              <p:nvPr/>
            </p:nvSpPr>
            <p:spPr>
              <a:xfrm>
                <a:off x="1158158" y="2131281"/>
                <a:ext cx="3173433" cy="4307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GB" sz="40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sz="4000" dirty="0"/>
              </a:p>
              <a:p>
                <a:endParaRPr lang="en-US" sz="4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000" i="1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en-GB" sz="40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GB" sz="4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4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GB" sz="400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4000" dirty="0"/>
              </a:p>
              <a:p>
                <a:endParaRPr lang="en-US" sz="4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DD5EA21-191D-BB4F-BD9C-432423432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8158" y="2131281"/>
                <a:ext cx="3173433" cy="43072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AFA92493-ACAE-9049-8A0C-A5908E356F3B}"/>
              </a:ext>
            </a:extLst>
          </p:cNvPr>
          <p:cNvSpPr txBox="1"/>
          <p:nvPr/>
        </p:nvSpPr>
        <p:spPr>
          <a:xfrm>
            <a:off x="5564459" y="2352907"/>
            <a:ext cx="3414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can we double the precision?</a:t>
            </a:r>
          </a:p>
        </p:txBody>
      </p:sp>
    </p:spTree>
    <p:extLst>
      <p:ext uri="{BB962C8B-B14F-4D97-AF65-F5344CB8AC3E}">
        <p14:creationId xmlns:p14="http://schemas.microsoft.com/office/powerpoint/2010/main" val="1564816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error is dependent on standard deviation and sample size!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DD5EA21-191D-BB4F-BD9C-432423432737}"/>
                  </a:ext>
                </a:extLst>
              </p:cNvPr>
              <p:cNvSpPr txBox="1"/>
              <p:nvPr/>
            </p:nvSpPr>
            <p:spPr>
              <a:xfrm>
                <a:off x="310874" y="2061134"/>
                <a:ext cx="2834366" cy="40229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GB" sz="40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sz="4000" dirty="0"/>
              </a:p>
              <a:p>
                <a:endParaRPr lang="en-US" sz="4000" dirty="0"/>
              </a:p>
              <a:p>
                <a14:m>
                  <m:oMath xmlns:m="http://schemas.openxmlformats.org/officeDocument/2006/math">
                    <m:r>
                      <a:rPr lang="en-GB" sz="4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4000" i="1">
                        <a:latin typeface="Cambria Math" panose="02040503050406030204" pitchFamily="18" charset="0"/>
                      </a:rPr>
                      <m:t>𝑆𝐸</m:t>
                    </m:r>
                    <m:r>
                      <a:rPr lang="en-GB" sz="40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GB" sz="4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4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GB" sz="400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GB" sz="40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r>
                  <a:rPr lang="en-US" sz="4000" dirty="0"/>
                  <a:t> </a:t>
                </a:r>
              </a:p>
              <a:p>
                <a:endParaRPr lang="en-US" sz="4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DD5EA21-191D-BB4F-BD9C-432423432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874" y="2061134"/>
                <a:ext cx="2834366" cy="4022961"/>
              </a:xfrm>
              <a:prstGeom prst="rect">
                <a:avLst/>
              </a:prstGeom>
              <a:blipFill>
                <a:blip r:embed="rId2"/>
                <a:stretch>
                  <a:fillRect l="-5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AFA92493-ACAE-9049-8A0C-A5908E356F3B}"/>
              </a:ext>
            </a:extLst>
          </p:cNvPr>
          <p:cNvSpPr txBox="1"/>
          <p:nvPr/>
        </p:nvSpPr>
        <p:spPr>
          <a:xfrm>
            <a:off x="5564459" y="2352907"/>
            <a:ext cx="3414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can we double the precision?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1EB6D4E-227B-504C-AF2D-16F5099F7219}"/>
                  </a:ext>
                </a:extLst>
              </p:cNvPr>
              <p:cNvSpPr txBox="1"/>
              <p:nvPr/>
            </p:nvSpPr>
            <p:spPr>
              <a:xfrm>
                <a:off x="3515869" y="2186980"/>
                <a:ext cx="1955472" cy="18603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4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𝑆𝐸</m:t>
                          </m:r>
                        </m:num>
                        <m:den>
                          <m:r>
                            <a:rPr lang="en-GB" sz="4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en-US" sz="4000" dirty="0"/>
              </a:p>
              <a:p>
                <a:endParaRPr lang="en-US" sz="4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1EB6D4E-227B-504C-AF2D-16F5099F72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5869" y="2186980"/>
                <a:ext cx="1955472" cy="186038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1C81926-2FC4-3E47-A15C-FA31BBF3980B}"/>
                  </a:ext>
                </a:extLst>
              </p:cNvPr>
              <p:cNvSpPr txBox="1"/>
              <p:nvPr/>
            </p:nvSpPr>
            <p:spPr>
              <a:xfrm>
                <a:off x="3515869" y="4331390"/>
                <a:ext cx="6063029" cy="1218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sz="4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4800" i="1">
                            <a:latin typeface="Cambria Math" panose="02040503050406030204" pitchFamily="18" charset="0"/>
                          </a:rPr>
                          <m:t>𝑆𝐸</m:t>
                        </m:r>
                      </m:num>
                      <m:den>
                        <m:r>
                          <a:rPr lang="en-GB" sz="48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GB" sz="4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4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4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num>
                      <m:den>
                        <m:r>
                          <a:rPr lang="en-GB" sz="4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ad>
                          <m:radPr>
                            <m:degHide m:val="on"/>
                            <m:ctrlPr>
                              <a:rPr lang="en-GB" sz="48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GB" sz="4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r>
                  <a:rPr lang="en-US" sz="4800" dirty="0"/>
                  <a:t> =</a:t>
                </a:r>
                <a:r>
                  <a:rPr lang="en-GB" sz="48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4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4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GB" sz="48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GB" sz="48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  <m:r>
                              <a:rPr lang="en-GB" sz="4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endParaRPr lang="en-US" sz="48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1C81926-2FC4-3E47-A15C-FA31BBF398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5869" y="4331390"/>
                <a:ext cx="6063029" cy="1218475"/>
              </a:xfrm>
              <a:prstGeom prst="rect">
                <a:avLst/>
              </a:prstGeom>
              <a:blipFill>
                <a:blip r:embed="rId4"/>
                <a:stretch>
                  <a:fillRect l="-837" b="-72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81781B0B-BB57-124D-A683-C156E6032FAC}"/>
              </a:ext>
            </a:extLst>
          </p:cNvPr>
          <p:cNvSpPr/>
          <p:nvPr/>
        </p:nvSpPr>
        <p:spPr>
          <a:xfrm>
            <a:off x="5841969" y="3851958"/>
            <a:ext cx="4829747" cy="25870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CCB6DA-916B-E841-A12A-C7CE0C137A03}"/>
              </a:ext>
            </a:extLst>
          </p:cNvPr>
          <p:cNvSpPr/>
          <p:nvPr/>
        </p:nvSpPr>
        <p:spPr>
          <a:xfrm>
            <a:off x="3515869" y="3905792"/>
            <a:ext cx="3204792" cy="25870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19E3BF-AF76-5B42-924D-4E0B60AAC277}"/>
              </a:ext>
            </a:extLst>
          </p:cNvPr>
          <p:cNvSpPr txBox="1"/>
          <p:nvPr/>
        </p:nvSpPr>
        <p:spPr>
          <a:xfrm>
            <a:off x="6905520" y="2782669"/>
            <a:ext cx="39641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By its squared term!</a:t>
            </a:r>
          </a:p>
        </p:txBody>
      </p:sp>
    </p:spTree>
    <p:extLst>
      <p:ext uri="{BB962C8B-B14F-4D97-AF65-F5344CB8AC3E}">
        <p14:creationId xmlns:p14="http://schemas.microsoft.com/office/powerpoint/2010/main" val="4271793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Precision of sampling</a:t>
            </a:r>
          </a:p>
          <a:p>
            <a:r>
              <a:rPr lang="en-US" dirty="0"/>
              <a:t>Standard error of mean</a:t>
            </a:r>
          </a:p>
          <a:p>
            <a:r>
              <a:rPr lang="en-US" dirty="0"/>
              <a:t>How to improve statistical precision</a:t>
            </a:r>
          </a:p>
          <a:p>
            <a:r>
              <a:rPr lang="en-US" dirty="0"/>
              <a:t>Square-root law of sample size</a:t>
            </a:r>
          </a:p>
          <a:p>
            <a:r>
              <a:rPr lang="en-US"/>
              <a:t>95CI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7466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measure of precision: 95CI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95% confidence interval</a:t>
            </a:r>
          </a:p>
        </p:txBody>
      </p:sp>
    </p:spTree>
    <p:extLst>
      <p:ext uri="{BB962C8B-B14F-4D97-AF65-F5344CB8AC3E}">
        <p14:creationId xmlns:p14="http://schemas.microsoft.com/office/powerpoint/2010/main" val="1517243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measure of precision: 95CI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95% confidence interval</a:t>
            </a:r>
          </a:p>
          <a:p>
            <a:r>
              <a:rPr lang="en-US" dirty="0"/>
              <a:t>Encompasses the population “true” value</a:t>
            </a:r>
          </a:p>
        </p:txBody>
      </p:sp>
    </p:spTree>
    <p:extLst>
      <p:ext uri="{BB962C8B-B14F-4D97-AF65-F5344CB8AC3E}">
        <p14:creationId xmlns:p14="http://schemas.microsoft.com/office/powerpoint/2010/main" val="42202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measure of precision: 95CI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95% confidence interval</a:t>
            </a:r>
          </a:p>
          <a:p>
            <a:r>
              <a:rPr lang="en-US" dirty="0"/>
              <a:t>Encompasses the population true mean</a:t>
            </a:r>
          </a:p>
        </p:txBody>
      </p:sp>
    </p:spTree>
    <p:extLst>
      <p:ext uri="{BB962C8B-B14F-4D97-AF65-F5344CB8AC3E}">
        <p14:creationId xmlns:p14="http://schemas.microsoft.com/office/powerpoint/2010/main" val="1971042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measure of precision: 95CI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95% confidence interval</a:t>
            </a:r>
          </a:p>
          <a:p>
            <a:r>
              <a:rPr lang="en-US" dirty="0"/>
              <a:t>Encompasses the population true 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099733" y="4377267"/>
                <a:ext cx="3538597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latin typeface="Cambria Math" charset="0"/>
                        </a:rPr>
                        <m:t>95</m:t>
                      </m:r>
                      <m:r>
                        <a:rPr lang="en-GB" sz="3600" b="0" i="1" smtClean="0">
                          <a:latin typeface="Cambria Math" charset="0"/>
                        </a:rPr>
                        <m:t>𝐶𝐼</m:t>
                      </m:r>
                      <m:r>
                        <a:rPr lang="en-GB" sz="3600" b="0" i="1" smtClean="0">
                          <a:latin typeface="Cambria Math" charset="0"/>
                        </a:rPr>
                        <m:t>=±1.96 </m:t>
                      </m:r>
                      <m:r>
                        <a:rPr lang="en-GB" sz="36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𝑠𝑒</m:t>
                      </m:r>
                      <m:r>
                        <a:rPr lang="en-GB" sz="3600" b="0" i="1" smtClean="0"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9733" y="4377267"/>
                <a:ext cx="3538597" cy="55399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52586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measure of precision: 95CI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95% confidence interval</a:t>
            </a:r>
          </a:p>
          <a:p>
            <a:r>
              <a:rPr lang="en-US" dirty="0"/>
              <a:t>Encompasses the population true mean Guesstimate: 2 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099733" y="4377267"/>
                <a:ext cx="3538597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latin typeface="Cambria Math" charset="0"/>
                        </a:rPr>
                        <m:t>95</m:t>
                      </m:r>
                      <m:r>
                        <a:rPr lang="en-GB" sz="3600" b="0" i="1" smtClean="0">
                          <a:latin typeface="Cambria Math" charset="0"/>
                        </a:rPr>
                        <m:t>𝐶𝐼</m:t>
                      </m:r>
                      <m:r>
                        <a:rPr lang="en-GB" sz="3600" b="0" i="1" smtClean="0">
                          <a:latin typeface="Cambria Math" charset="0"/>
                        </a:rPr>
                        <m:t>=±1.96 </m:t>
                      </m:r>
                      <m:r>
                        <a:rPr lang="en-GB" sz="36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𝑠𝑒</m:t>
                      </m:r>
                      <m:r>
                        <a:rPr lang="en-GB" sz="3600" b="0" i="1" smtClean="0"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9733" y="4377267"/>
                <a:ext cx="3538597" cy="55399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4324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187C60-DBAD-B02B-A80E-985E50C4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Centrality and spread: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2DDBD7-7708-A6C2-0163-DF80770EE9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Most popular:</a:t>
            </a:r>
          </a:p>
          <a:p>
            <a:pPr lvl="1"/>
            <a:r>
              <a:rPr lang="en-US" dirty="0"/>
              <a:t>mean</a:t>
            </a:r>
          </a:p>
          <a:p>
            <a:r>
              <a:rPr lang="en-US" dirty="0"/>
              <a:t>Measure of precision:</a:t>
            </a:r>
          </a:p>
          <a:p>
            <a:pPr lvl="1"/>
            <a:r>
              <a:rPr lang="en-US" dirty="0"/>
              <a:t>SE</a:t>
            </a:r>
          </a:p>
          <a:p>
            <a:r>
              <a:rPr lang="en-US" dirty="0" err="1"/>
              <a:t>Mean±SE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7F4014-F562-628B-9875-5E9E1BEFDD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Two similarly meaningful measures:</a:t>
            </a:r>
          </a:p>
          <a:p>
            <a:pPr lvl="1"/>
            <a:r>
              <a:rPr lang="en-US" dirty="0"/>
              <a:t>Variance</a:t>
            </a:r>
          </a:p>
          <a:p>
            <a:pPr lvl="1"/>
            <a:r>
              <a:rPr lang="en-US" dirty="0"/>
              <a:t>Standard deviation</a:t>
            </a:r>
          </a:p>
          <a:p>
            <a:endParaRPr lang="en-US" dirty="0"/>
          </a:p>
          <a:p>
            <a:r>
              <a:rPr lang="en-US" dirty="0"/>
              <a:t>Measure of precision:</a:t>
            </a:r>
          </a:p>
          <a:p>
            <a:pPr lvl="1"/>
            <a:r>
              <a:rPr lang="en-US" dirty="0"/>
              <a:t>? none</a:t>
            </a:r>
          </a:p>
        </p:txBody>
      </p:sp>
    </p:spTree>
    <p:extLst>
      <p:ext uri="{BB962C8B-B14F-4D97-AF65-F5344CB8AC3E}">
        <p14:creationId xmlns:p14="http://schemas.microsoft.com/office/powerpoint/2010/main" val="29305953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351C7-684E-43A3-F1BE-0BD8BA5CF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 =! SD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7FAAF-EF3D-2F02-7EC7-412579F495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SE</a:t>
            </a:r>
          </a:p>
          <a:p>
            <a:pPr lvl="1"/>
            <a:r>
              <a:rPr lang="en-US" dirty="0"/>
              <a:t>Measure of precision of mean</a:t>
            </a:r>
          </a:p>
          <a:p>
            <a:pPr lvl="1"/>
            <a:r>
              <a:rPr lang="en-US" dirty="0"/>
              <a:t>Secondary statistic</a:t>
            </a:r>
          </a:p>
          <a:p>
            <a:pPr lvl="1"/>
            <a:r>
              <a:rPr lang="en-US" dirty="0"/>
              <a:t>(primary is mean)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b="1" dirty="0"/>
              <a:t>Mean, variance</a:t>
            </a:r>
          </a:p>
          <a:p>
            <a:pPr lvl="1"/>
            <a:r>
              <a:rPr lang="en-US" b="1" dirty="0" err="1"/>
              <a:t>Mean±SE</a:t>
            </a:r>
            <a:r>
              <a:rPr lang="en-US" b="1" dirty="0"/>
              <a:t>, variance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C8F774-A292-90F4-A5A1-C7191EA495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SD</a:t>
            </a:r>
          </a:p>
          <a:p>
            <a:pPr lvl="1"/>
            <a:r>
              <a:rPr lang="en-US" dirty="0"/>
              <a:t>Measure of spread of data</a:t>
            </a:r>
          </a:p>
          <a:p>
            <a:pPr lvl="1"/>
            <a:r>
              <a:rPr lang="en-US" dirty="0"/>
              <a:t>Primary statistic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b="1" dirty="0"/>
              <a:t>Mean, SD</a:t>
            </a:r>
          </a:p>
          <a:p>
            <a:pPr lvl="1"/>
            <a:r>
              <a:rPr lang="en-US" b="1" dirty="0" err="1"/>
              <a:t>Mean±SE</a:t>
            </a:r>
            <a:r>
              <a:rPr lang="en-US" b="1" dirty="0"/>
              <a:t>, SD</a:t>
            </a:r>
          </a:p>
          <a:p>
            <a:pPr lvl="1"/>
            <a:endParaRPr lang="en-US" b="1" dirty="0"/>
          </a:p>
          <a:p>
            <a:pPr lvl="1"/>
            <a:r>
              <a:rPr lang="en-US" b="1" strike="sngStrike" dirty="0" err="1">
                <a:solidFill>
                  <a:srgbClr val="FF0000"/>
                </a:solidFill>
              </a:rPr>
              <a:t>Mean±SD</a:t>
            </a:r>
            <a:r>
              <a:rPr lang="en-US" b="1" strike="sngStrike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WRONG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815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EAB13-58FF-063E-F85C-6279E193D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65FEC-4617-8B80-73D6-AF2F164DA3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263188" cy="4351338"/>
          </a:xfrm>
        </p:spPr>
        <p:txBody>
          <a:bodyPr/>
          <a:lstStyle/>
          <a:p>
            <a:r>
              <a:rPr lang="en-US" dirty="0"/>
              <a:t>a measure of mean, plus uncertainty (SE, 95CI)</a:t>
            </a:r>
          </a:p>
          <a:p>
            <a:r>
              <a:rPr lang="en-US" dirty="0"/>
              <a:t>a measure of spread (variance or SD)</a:t>
            </a:r>
          </a:p>
          <a:p>
            <a:r>
              <a:rPr lang="en-US" dirty="0"/>
              <a:t>sample size</a:t>
            </a:r>
          </a:p>
          <a:p>
            <a:endParaRPr lang="en-US" dirty="0"/>
          </a:p>
          <a:p>
            <a:r>
              <a:rPr lang="en-US" dirty="0"/>
              <a:t>Missing values</a:t>
            </a:r>
          </a:p>
          <a:p>
            <a:r>
              <a:rPr lang="en-US" dirty="0"/>
              <a:t>Data structure</a:t>
            </a:r>
          </a:p>
        </p:txBody>
      </p:sp>
    </p:spTree>
    <p:extLst>
      <p:ext uri="{BB962C8B-B14F-4D97-AF65-F5344CB8AC3E}">
        <p14:creationId xmlns:p14="http://schemas.microsoft.com/office/powerpoint/2010/main" val="18680257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1690688"/>
            <a:ext cx="10224247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Exercise: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How can we calculate SE in R? Is there a package? 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Calculate SE of Tarsus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Then, calculate SE for Tarsus of a subset the dataset – only 2001 data 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Do the same for the variables Wing length, Bill length, Body mass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Have a think: can we calculate the SE of variance? Discuss on module board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Exercise. (no hand out – flying solo!):</a:t>
            </a:r>
          </a:p>
        </p:txBody>
      </p:sp>
      <p:sp>
        <p:nvSpPr>
          <p:cNvPr id="7" name="Rectangle 6"/>
          <p:cNvSpPr/>
          <p:nvPr/>
        </p:nvSpPr>
        <p:spPr>
          <a:xfrm>
            <a:off x="-102453" y="6858000"/>
            <a:ext cx="14289741" cy="49664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74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aims: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calculate SE</a:t>
            </a:r>
          </a:p>
          <a:p>
            <a:r>
              <a:rPr lang="en-US" dirty="0"/>
              <a:t>SE is a measure of precision</a:t>
            </a:r>
          </a:p>
          <a:p>
            <a:r>
              <a:rPr lang="en-US" dirty="0"/>
              <a:t>SE is dependent on sample size</a:t>
            </a:r>
          </a:p>
          <a:p>
            <a:r>
              <a:rPr lang="en-US" dirty="0"/>
              <a:t>To improve precision, we have to improve sample size by the square value!</a:t>
            </a:r>
          </a:p>
          <a:p>
            <a:r>
              <a:rPr lang="en-US" dirty="0"/>
              <a:t>95CI</a:t>
            </a:r>
          </a:p>
          <a:p>
            <a:r>
              <a:rPr lang="en-US" dirty="0"/>
              <a:t>Know the difference between SD and SE</a:t>
            </a:r>
          </a:p>
          <a:p>
            <a:r>
              <a:rPr lang="en-US" dirty="0"/>
              <a:t>Know the difference between describing data and describing statistics</a:t>
            </a:r>
          </a:p>
        </p:txBody>
      </p:sp>
    </p:spTree>
    <p:extLst>
      <p:ext uri="{BB962C8B-B14F-4D97-AF65-F5344CB8AC3E}">
        <p14:creationId xmlns:p14="http://schemas.microsoft.com/office/powerpoint/2010/main" val="1116465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what’s the standard error then?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deviation describes the spread and variability of a distribution</a:t>
            </a:r>
          </a:p>
          <a:p>
            <a:endParaRPr lang="en-US" dirty="0"/>
          </a:p>
          <a:p>
            <a:r>
              <a:rPr lang="en-US" dirty="0"/>
              <a:t>Standard errors describe the precision of the mean!</a:t>
            </a:r>
          </a:p>
          <a:p>
            <a:endParaRPr lang="en-US" dirty="0"/>
          </a:p>
          <a:p>
            <a:r>
              <a:rPr lang="en-US" dirty="0"/>
              <a:t>It is really called: Standard error of the sampling distribution</a:t>
            </a:r>
          </a:p>
        </p:txBody>
      </p:sp>
    </p:spTree>
    <p:extLst>
      <p:ext uri="{BB962C8B-B14F-4D97-AF65-F5344CB8AC3E}">
        <p14:creationId xmlns:p14="http://schemas.microsoft.com/office/powerpoint/2010/main" val="634772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388878" y="580091"/>
            <a:ext cx="1110597" cy="1110597"/>
          </a:xfrm>
          <a:prstGeom prst="rect">
            <a:avLst/>
          </a:prstGeom>
        </p:spPr>
      </p:pic>
      <p:pic>
        <p:nvPicPr>
          <p:cNvPr id="3" name="Picture 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82067" y="1487072"/>
            <a:ext cx="1110597" cy="1110597"/>
          </a:xfrm>
          <a:prstGeom prst="rect">
            <a:avLst/>
          </a:prstGeom>
        </p:spPr>
      </p:pic>
      <p:pic>
        <p:nvPicPr>
          <p:cNvPr id="4" name="Picture 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86462" y="2346489"/>
            <a:ext cx="1110597" cy="1110597"/>
          </a:xfrm>
          <a:prstGeom prst="rect">
            <a:avLst/>
          </a:prstGeom>
        </p:spPr>
      </p:pic>
      <p:pic>
        <p:nvPicPr>
          <p:cNvPr id="5" name="Picture 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966140" y="2635559"/>
            <a:ext cx="1110597" cy="1110597"/>
          </a:xfrm>
          <a:prstGeom prst="rect">
            <a:avLst/>
          </a:prstGeom>
        </p:spPr>
      </p:pic>
      <p:pic>
        <p:nvPicPr>
          <p:cNvPr id="6" name="Picture 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55152" y="235946"/>
            <a:ext cx="1110597" cy="1110597"/>
          </a:xfrm>
          <a:prstGeom prst="rect">
            <a:avLst/>
          </a:prstGeom>
        </p:spPr>
      </p:pic>
      <p:pic>
        <p:nvPicPr>
          <p:cNvPr id="7" name="Picture 6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961314" y="3266114"/>
            <a:ext cx="1110597" cy="1110597"/>
          </a:xfrm>
          <a:prstGeom prst="rect">
            <a:avLst/>
          </a:prstGeom>
        </p:spPr>
      </p:pic>
      <p:pic>
        <p:nvPicPr>
          <p:cNvPr id="8" name="Picture 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24758" y="4228292"/>
            <a:ext cx="1110597" cy="1110597"/>
          </a:xfrm>
          <a:prstGeom prst="rect">
            <a:avLst/>
          </a:prstGeom>
        </p:spPr>
      </p:pic>
      <p:pic>
        <p:nvPicPr>
          <p:cNvPr id="9" name="Picture 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365685" y="4278613"/>
            <a:ext cx="1110597" cy="1110597"/>
          </a:xfrm>
          <a:prstGeom prst="rect">
            <a:avLst/>
          </a:prstGeom>
        </p:spPr>
      </p:pic>
      <p:pic>
        <p:nvPicPr>
          <p:cNvPr id="10" name="Picture 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266404" y="583517"/>
            <a:ext cx="1110597" cy="1110597"/>
          </a:xfrm>
          <a:prstGeom prst="rect">
            <a:avLst/>
          </a:prstGeom>
        </p:spPr>
      </p:pic>
      <p:pic>
        <p:nvPicPr>
          <p:cNvPr id="11" name="Picture 1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759593" y="1490498"/>
            <a:ext cx="1110597" cy="1110597"/>
          </a:xfrm>
          <a:prstGeom prst="rect">
            <a:avLst/>
          </a:prstGeom>
        </p:spPr>
      </p:pic>
      <p:pic>
        <p:nvPicPr>
          <p:cNvPr id="12" name="Picture 1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830012" y="3548558"/>
            <a:ext cx="1110597" cy="1110597"/>
          </a:xfrm>
          <a:prstGeom prst="rect">
            <a:avLst/>
          </a:prstGeom>
        </p:spPr>
      </p:pic>
      <p:pic>
        <p:nvPicPr>
          <p:cNvPr id="13" name="Picture 1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23201" y="4455539"/>
            <a:ext cx="1110597" cy="1110597"/>
          </a:xfrm>
          <a:prstGeom prst="rect">
            <a:avLst/>
          </a:prstGeom>
        </p:spPr>
      </p:pic>
      <p:pic>
        <p:nvPicPr>
          <p:cNvPr id="14" name="Picture 1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978927" y="5092304"/>
            <a:ext cx="1110597" cy="1110597"/>
          </a:xfrm>
          <a:prstGeom prst="rect">
            <a:avLst/>
          </a:prstGeom>
        </p:spPr>
      </p:pic>
      <p:pic>
        <p:nvPicPr>
          <p:cNvPr id="15" name="Picture 1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597849" y="5431028"/>
            <a:ext cx="1110597" cy="1110597"/>
          </a:xfrm>
          <a:prstGeom prst="rect">
            <a:avLst/>
          </a:prstGeom>
        </p:spPr>
      </p:pic>
      <p:pic>
        <p:nvPicPr>
          <p:cNvPr id="16" name="Picture 1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062176" y="4700973"/>
            <a:ext cx="1110597" cy="1110597"/>
          </a:xfrm>
          <a:prstGeom prst="rect">
            <a:avLst/>
          </a:prstGeom>
        </p:spPr>
      </p:pic>
      <p:pic>
        <p:nvPicPr>
          <p:cNvPr id="17" name="Picture 16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555365" y="5607954"/>
            <a:ext cx="1110597" cy="1110597"/>
          </a:xfrm>
          <a:prstGeom prst="rect">
            <a:avLst/>
          </a:prstGeom>
        </p:spPr>
      </p:pic>
      <p:pic>
        <p:nvPicPr>
          <p:cNvPr id="18" name="Picture 1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564190" y="2296206"/>
            <a:ext cx="1110597" cy="1110597"/>
          </a:xfrm>
          <a:prstGeom prst="rect">
            <a:avLst/>
          </a:prstGeom>
        </p:spPr>
      </p:pic>
      <p:pic>
        <p:nvPicPr>
          <p:cNvPr id="19" name="Picture 1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566842" y="64441"/>
            <a:ext cx="1110597" cy="1110597"/>
          </a:xfrm>
          <a:prstGeom prst="rect">
            <a:avLst/>
          </a:prstGeom>
        </p:spPr>
      </p:pic>
      <p:pic>
        <p:nvPicPr>
          <p:cNvPr id="20" name="Picture 1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060031" y="971422"/>
            <a:ext cx="1110597" cy="1110597"/>
          </a:xfrm>
          <a:prstGeom prst="rect">
            <a:avLst/>
          </a:prstGeom>
        </p:spPr>
      </p:pic>
      <p:pic>
        <p:nvPicPr>
          <p:cNvPr id="21" name="Picture 2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464426" y="1830839"/>
            <a:ext cx="1110597" cy="1110597"/>
          </a:xfrm>
          <a:prstGeom prst="rect">
            <a:avLst/>
          </a:prstGeom>
        </p:spPr>
      </p:pic>
      <p:pic>
        <p:nvPicPr>
          <p:cNvPr id="22" name="Picture 2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144104" y="2119909"/>
            <a:ext cx="1110597" cy="1110597"/>
          </a:xfrm>
          <a:prstGeom prst="rect">
            <a:avLst/>
          </a:prstGeom>
        </p:spPr>
      </p:pic>
      <p:pic>
        <p:nvPicPr>
          <p:cNvPr id="23" name="Picture 2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196649" y="2732159"/>
            <a:ext cx="1110597" cy="1110597"/>
          </a:xfrm>
          <a:prstGeom prst="rect">
            <a:avLst/>
          </a:prstGeom>
        </p:spPr>
      </p:pic>
      <p:pic>
        <p:nvPicPr>
          <p:cNvPr id="24" name="Picture 2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139278" y="2750464"/>
            <a:ext cx="1110597" cy="1110597"/>
          </a:xfrm>
          <a:prstGeom prst="rect">
            <a:avLst/>
          </a:prstGeom>
        </p:spPr>
      </p:pic>
      <p:pic>
        <p:nvPicPr>
          <p:cNvPr id="25" name="Picture 2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002722" y="3712642"/>
            <a:ext cx="1110597" cy="1110597"/>
          </a:xfrm>
          <a:prstGeom prst="rect">
            <a:avLst/>
          </a:prstGeom>
        </p:spPr>
      </p:pic>
      <p:pic>
        <p:nvPicPr>
          <p:cNvPr id="26" name="Picture 2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543649" y="3762963"/>
            <a:ext cx="1110597" cy="1110597"/>
          </a:xfrm>
          <a:prstGeom prst="rect">
            <a:avLst/>
          </a:prstGeom>
        </p:spPr>
      </p:pic>
      <p:pic>
        <p:nvPicPr>
          <p:cNvPr id="27" name="Picture 26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444368" y="67867"/>
            <a:ext cx="1110597" cy="1110597"/>
          </a:xfrm>
          <a:prstGeom prst="rect">
            <a:avLst/>
          </a:prstGeom>
        </p:spPr>
      </p:pic>
      <p:pic>
        <p:nvPicPr>
          <p:cNvPr id="28" name="Picture 2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937557" y="974848"/>
            <a:ext cx="1110597" cy="1110597"/>
          </a:xfrm>
          <a:prstGeom prst="rect">
            <a:avLst/>
          </a:prstGeom>
        </p:spPr>
      </p:pic>
      <p:pic>
        <p:nvPicPr>
          <p:cNvPr id="29" name="Picture 2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007976" y="3032908"/>
            <a:ext cx="1110597" cy="1110597"/>
          </a:xfrm>
          <a:prstGeom prst="rect">
            <a:avLst/>
          </a:prstGeom>
        </p:spPr>
      </p:pic>
      <p:pic>
        <p:nvPicPr>
          <p:cNvPr id="30" name="Picture 2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006463" y="5557137"/>
            <a:ext cx="1110597" cy="1110597"/>
          </a:xfrm>
          <a:prstGeom prst="rect">
            <a:avLst/>
          </a:prstGeom>
        </p:spPr>
      </p:pic>
      <p:pic>
        <p:nvPicPr>
          <p:cNvPr id="31" name="Picture 3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156891" y="4576654"/>
            <a:ext cx="1110597" cy="1110597"/>
          </a:xfrm>
          <a:prstGeom prst="rect">
            <a:avLst/>
          </a:prstGeom>
        </p:spPr>
      </p:pic>
      <p:pic>
        <p:nvPicPr>
          <p:cNvPr id="32" name="Picture 3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775813" y="4915378"/>
            <a:ext cx="1110597" cy="1110597"/>
          </a:xfrm>
          <a:prstGeom prst="rect">
            <a:avLst/>
          </a:prstGeom>
        </p:spPr>
      </p:pic>
      <p:pic>
        <p:nvPicPr>
          <p:cNvPr id="33" name="Picture 3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62586" y="594702"/>
            <a:ext cx="1110597" cy="1110597"/>
          </a:xfrm>
          <a:prstGeom prst="rect">
            <a:avLst/>
          </a:prstGeom>
        </p:spPr>
      </p:pic>
      <p:pic>
        <p:nvPicPr>
          <p:cNvPr id="34" name="Picture 3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843512" y="5683148"/>
            <a:ext cx="1110597" cy="1110597"/>
          </a:xfrm>
          <a:prstGeom prst="rect">
            <a:avLst/>
          </a:prstGeom>
        </p:spPr>
      </p:pic>
      <p:pic>
        <p:nvPicPr>
          <p:cNvPr id="35" name="Picture 3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742154" y="1780556"/>
            <a:ext cx="1110597" cy="1110597"/>
          </a:xfrm>
          <a:prstGeom prst="rect">
            <a:avLst/>
          </a:prstGeom>
        </p:spPr>
      </p:pic>
      <p:pic>
        <p:nvPicPr>
          <p:cNvPr id="36" name="Picture 3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400590" y="205130"/>
            <a:ext cx="1110597" cy="1110597"/>
          </a:xfrm>
          <a:prstGeom prst="rect">
            <a:avLst/>
          </a:prstGeom>
        </p:spPr>
      </p:pic>
      <p:pic>
        <p:nvPicPr>
          <p:cNvPr id="37" name="Picture 36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893779" y="1112111"/>
            <a:ext cx="1110597" cy="1110597"/>
          </a:xfrm>
          <a:prstGeom prst="rect">
            <a:avLst/>
          </a:prstGeom>
        </p:spPr>
      </p:pic>
      <p:pic>
        <p:nvPicPr>
          <p:cNvPr id="38" name="Picture 3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298174" y="1971528"/>
            <a:ext cx="1110597" cy="1110597"/>
          </a:xfrm>
          <a:prstGeom prst="rect">
            <a:avLst/>
          </a:prstGeom>
        </p:spPr>
      </p:pic>
      <p:pic>
        <p:nvPicPr>
          <p:cNvPr id="39" name="Picture 3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977852" y="2260598"/>
            <a:ext cx="1110597" cy="1110597"/>
          </a:xfrm>
          <a:prstGeom prst="rect">
            <a:avLst/>
          </a:prstGeom>
        </p:spPr>
      </p:pic>
      <p:pic>
        <p:nvPicPr>
          <p:cNvPr id="40" name="Picture 3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030397" y="2872848"/>
            <a:ext cx="1110597" cy="1110597"/>
          </a:xfrm>
          <a:prstGeom prst="rect">
            <a:avLst/>
          </a:prstGeom>
        </p:spPr>
      </p:pic>
      <p:pic>
        <p:nvPicPr>
          <p:cNvPr id="41" name="Picture 4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973026" y="2891153"/>
            <a:ext cx="1110597" cy="1110597"/>
          </a:xfrm>
          <a:prstGeom prst="rect">
            <a:avLst/>
          </a:prstGeom>
        </p:spPr>
      </p:pic>
      <p:pic>
        <p:nvPicPr>
          <p:cNvPr id="42" name="Picture 4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836470" y="3853331"/>
            <a:ext cx="1110597" cy="1110597"/>
          </a:xfrm>
          <a:prstGeom prst="rect">
            <a:avLst/>
          </a:prstGeom>
        </p:spPr>
      </p:pic>
      <p:pic>
        <p:nvPicPr>
          <p:cNvPr id="43" name="Picture 4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377397" y="3903652"/>
            <a:ext cx="1110597" cy="1110597"/>
          </a:xfrm>
          <a:prstGeom prst="rect">
            <a:avLst/>
          </a:prstGeom>
        </p:spPr>
      </p:pic>
      <p:pic>
        <p:nvPicPr>
          <p:cNvPr id="44" name="Picture 4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278116" y="208556"/>
            <a:ext cx="1110597" cy="1110597"/>
          </a:xfrm>
          <a:prstGeom prst="rect">
            <a:avLst/>
          </a:prstGeom>
        </p:spPr>
      </p:pic>
      <p:pic>
        <p:nvPicPr>
          <p:cNvPr id="45" name="Picture 4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771305" y="1115537"/>
            <a:ext cx="1110597" cy="1110597"/>
          </a:xfrm>
          <a:prstGeom prst="rect">
            <a:avLst/>
          </a:prstGeom>
        </p:spPr>
      </p:pic>
      <p:pic>
        <p:nvPicPr>
          <p:cNvPr id="46" name="Picture 4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41724" y="3173597"/>
            <a:ext cx="1110597" cy="1110597"/>
          </a:xfrm>
          <a:prstGeom prst="rect">
            <a:avLst/>
          </a:prstGeom>
        </p:spPr>
      </p:pic>
      <p:pic>
        <p:nvPicPr>
          <p:cNvPr id="47" name="Picture 46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334913" y="4080578"/>
            <a:ext cx="1110597" cy="1110597"/>
          </a:xfrm>
          <a:prstGeom prst="rect">
            <a:avLst/>
          </a:prstGeom>
        </p:spPr>
      </p:pic>
      <p:pic>
        <p:nvPicPr>
          <p:cNvPr id="48" name="Picture 4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990639" y="4717343"/>
            <a:ext cx="1110597" cy="1110597"/>
          </a:xfrm>
          <a:prstGeom prst="rect">
            <a:avLst/>
          </a:prstGeom>
        </p:spPr>
      </p:pic>
      <p:pic>
        <p:nvPicPr>
          <p:cNvPr id="49" name="Picture 4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609561" y="5056067"/>
            <a:ext cx="1110597" cy="1110597"/>
          </a:xfrm>
          <a:prstGeom prst="rect">
            <a:avLst/>
          </a:prstGeom>
        </p:spPr>
      </p:pic>
      <p:pic>
        <p:nvPicPr>
          <p:cNvPr id="50" name="Picture 4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3888" y="4326012"/>
            <a:ext cx="1110597" cy="1110597"/>
          </a:xfrm>
          <a:prstGeom prst="rect">
            <a:avLst/>
          </a:prstGeom>
        </p:spPr>
      </p:pic>
      <p:pic>
        <p:nvPicPr>
          <p:cNvPr id="51" name="Picture 5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67077" y="5232993"/>
            <a:ext cx="1110597" cy="1110597"/>
          </a:xfrm>
          <a:prstGeom prst="rect">
            <a:avLst/>
          </a:prstGeom>
        </p:spPr>
      </p:pic>
      <p:pic>
        <p:nvPicPr>
          <p:cNvPr id="52" name="Picture 5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575902" y="1921245"/>
            <a:ext cx="1110597" cy="1110597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1919557" y="2241013"/>
            <a:ext cx="7606185" cy="110799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6600" b="1" dirty="0"/>
              <a:t>Complete population</a:t>
            </a:r>
          </a:p>
        </p:txBody>
      </p:sp>
    </p:spTree>
    <p:extLst>
      <p:ext uri="{BB962C8B-B14F-4D97-AF65-F5344CB8AC3E}">
        <p14:creationId xmlns:p14="http://schemas.microsoft.com/office/powerpoint/2010/main" val="850654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388878" y="580091"/>
            <a:ext cx="1110597" cy="1110597"/>
          </a:xfrm>
          <a:prstGeom prst="rect">
            <a:avLst/>
          </a:prstGeom>
        </p:spPr>
      </p:pic>
      <p:pic>
        <p:nvPicPr>
          <p:cNvPr id="3" name="Picture 2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82067" y="1487072"/>
            <a:ext cx="1110597" cy="1110597"/>
          </a:xfrm>
          <a:prstGeom prst="rect">
            <a:avLst/>
          </a:prstGeom>
        </p:spPr>
      </p:pic>
      <p:pic>
        <p:nvPicPr>
          <p:cNvPr id="4" name="Picture 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86462" y="2346489"/>
            <a:ext cx="1110597" cy="1110597"/>
          </a:xfrm>
          <a:prstGeom prst="rect">
            <a:avLst/>
          </a:prstGeom>
        </p:spPr>
      </p:pic>
      <p:pic>
        <p:nvPicPr>
          <p:cNvPr id="5" name="Picture 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966140" y="2635559"/>
            <a:ext cx="1110597" cy="1110597"/>
          </a:xfrm>
          <a:prstGeom prst="rect">
            <a:avLst/>
          </a:prstGeom>
        </p:spPr>
      </p:pic>
      <p:pic>
        <p:nvPicPr>
          <p:cNvPr id="6" name="Picture 5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55152" y="235946"/>
            <a:ext cx="1110597" cy="1110597"/>
          </a:xfrm>
          <a:prstGeom prst="rect">
            <a:avLst/>
          </a:prstGeom>
        </p:spPr>
      </p:pic>
      <p:pic>
        <p:nvPicPr>
          <p:cNvPr id="7" name="Picture 6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961314" y="3266114"/>
            <a:ext cx="1110597" cy="1110597"/>
          </a:xfrm>
          <a:prstGeom prst="rect">
            <a:avLst/>
          </a:prstGeom>
        </p:spPr>
      </p:pic>
      <p:pic>
        <p:nvPicPr>
          <p:cNvPr id="8" name="Picture 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24758" y="4228292"/>
            <a:ext cx="1110597" cy="1110597"/>
          </a:xfrm>
          <a:prstGeom prst="rect">
            <a:avLst/>
          </a:prstGeom>
        </p:spPr>
      </p:pic>
      <p:pic>
        <p:nvPicPr>
          <p:cNvPr id="9" name="Picture 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365685" y="4278613"/>
            <a:ext cx="1110597" cy="1110597"/>
          </a:xfrm>
          <a:prstGeom prst="rect">
            <a:avLst/>
          </a:prstGeom>
        </p:spPr>
      </p:pic>
      <p:pic>
        <p:nvPicPr>
          <p:cNvPr id="10" name="Picture 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266404" y="583517"/>
            <a:ext cx="1110597" cy="1110597"/>
          </a:xfrm>
          <a:prstGeom prst="rect">
            <a:avLst/>
          </a:prstGeom>
        </p:spPr>
      </p:pic>
      <p:pic>
        <p:nvPicPr>
          <p:cNvPr id="11" name="Picture 10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759593" y="1490498"/>
            <a:ext cx="1110597" cy="1110597"/>
          </a:xfrm>
          <a:prstGeom prst="rect">
            <a:avLst/>
          </a:prstGeom>
        </p:spPr>
      </p:pic>
      <p:pic>
        <p:nvPicPr>
          <p:cNvPr id="12" name="Picture 1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830012" y="3548558"/>
            <a:ext cx="1110597" cy="1110597"/>
          </a:xfrm>
          <a:prstGeom prst="rect">
            <a:avLst/>
          </a:prstGeom>
        </p:spPr>
      </p:pic>
      <p:pic>
        <p:nvPicPr>
          <p:cNvPr id="13" name="Picture 12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23201" y="4455539"/>
            <a:ext cx="1110597" cy="1110597"/>
          </a:xfrm>
          <a:prstGeom prst="rect">
            <a:avLst/>
          </a:prstGeom>
        </p:spPr>
      </p:pic>
      <p:pic>
        <p:nvPicPr>
          <p:cNvPr id="14" name="Picture 1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978927" y="5092304"/>
            <a:ext cx="1110597" cy="1110597"/>
          </a:xfrm>
          <a:prstGeom prst="rect">
            <a:avLst/>
          </a:prstGeom>
        </p:spPr>
      </p:pic>
      <p:pic>
        <p:nvPicPr>
          <p:cNvPr id="15" name="Picture 1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597849" y="5431028"/>
            <a:ext cx="1110597" cy="1110597"/>
          </a:xfrm>
          <a:prstGeom prst="rect">
            <a:avLst/>
          </a:prstGeom>
        </p:spPr>
      </p:pic>
      <p:pic>
        <p:nvPicPr>
          <p:cNvPr id="16" name="Picture 1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062176" y="4700973"/>
            <a:ext cx="1110597" cy="1110597"/>
          </a:xfrm>
          <a:prstGeom prst="rect">
            <a:avLst/>
          </a:prstGeom>
        </p:spPr>
      </p:pic>
      <p:pic>
        <p:nvPicPr>
          <p:cNvPr id="17" name="Picture 16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555365" y="5607954"/>
            <a:ext cx="1110597" cy="1110597"/>
          </a:xfrm>
          <a:prstGeom prst="rect">
            <a:avLst/>
          </a:prstGeom>
        </p:spPr>
      </p:pic>
      <p:pic>
        <p:nvPicPr>
          <p:cNvPr id="18" name="Picture 1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564190" y="2296206"/>
            <a:ext cx="1110597" cy="1110597"/>
          </a:xfrm>
          <a:prstGeom prst="rect">
            <a:avLst/>
          </a:prstGeom>
        </p:spPr>
      </p:pic>
      <p:pic>
        <p:nvPicPr>
          <p:cNvPr id="19" name="Picture 1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566842" y="64441"/>
            <a:ext cx="1110597" cy="1110597"/>
          </a:xfrm>
          <a:prstGeom prst="rect">
            <a:avLst/>
          </a:prstGeom>
        </p:spPr>
      </p:pic>
      <p:pic>
        <p:nvPicPr>
          <p:cNvPr id="20" name="Picture 19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060031" y="971422"/>
            <a:ext cx="1110597" cy="1110597"/>
          </a:xfrm>
          <a:prstGeom prst="rect">
            <a:avLst/>
          </a:prstGeom>
        </p:spPr>
      </p:pic>
      <p:pic>
        <p:nvPicPr>
          <p:cNvPr id="21" name="Picture 2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464426" y="1830839"/>
            <a:ext cx="1110597" cy="1110597"/>
          </a:xfrm>
          <a:prstGeom prst="rect">
            <a:avLst/>
          </a:prstGeom>
        </p:spPr>
      </p:pic>
      <p:pic>
        <p:nvPicPr>
          <p:cNvPr id="22" name="Picture 2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144104" y="2119909"/>
            <a:ext cx="1110597" cy="1110597"/>
          </a:xfrm>
          <a:prstGeom prst="rect">
            <a:avLst/>
          </a:prstGeom>
        </p:spPr>
      </p:pic>
      <p:pic>
        <p:nvPicPr>
          <p:cNvPr id="23" name="Picture 22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196649" y="2732159"/>
            <a:ext cx="1110597" cy="1110597"/>
          </a:xfrm>
          <a:prstGeom prst="rect">
            <a:avLst/>
          </a:prstGeom>
        </p:spPr>
      </p:pic>
      <p:pic>
        <p:nvPicPr>
          <p:cNvPr id="24" name="Picture 23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139278" y="2750464"/>
            <a:ext cx="1110597" cy="1110597"/>
          </a:xfrm>
          <a:prstGeom prst="rect">
            <a:avLst/>
          </a:prstGeom>
        </p:spPr>
      </p:pic>
      <p:pic>
        <p:nvPicPr>
          <p:cNvPr id="25" name="Picture 2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002722" y="3712642"/>
            <a:ext cx="1110597" cy="1110597"/>
          </a:xfrm>
          <a:prstGeom prst="rect">
            <a:avLst/>
          </a:prstGeom>
        </p:spPr>
      </p:pic>
      <p:pic>
        <p:nvPicPr>
          <p:cNvPr id="26" name="Picture 2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543649" y="3762963"/>
            <a:ext cx="1110597" cy="1110597"/>
          </a:xfrm>
          <a:prstGeom prst="rect">
            <a:avLst/>
          </a:prstGeom>
        </p:spPr>
      </p:pic>
      <p:pic>
        <p:nvPicPr>
          <p:cNvPr id="27" name="Picture 26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444368" y="67867"/>
            <a:ext cx="1110597" cy="1110597"/>
          </a:xfrm>
          <a:prstGeom prst="rect">
            <a:avLst/>
          </a:prstGeom>
        </p:spPr>
      </p:pic>
      <p:pic>
        <p:nvPicPr>
          <p:cNvPr id="28" name="Picture 27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937557" y="974848"/>
            <a:ext cx="1110597" cy="1110597"/>
          </a:xfrm>
          <a:prstGeom prst="rect">
            <a:avLst/>
          </a:prstGeom>
        </p:spPr>
      </p:pic>
      <p:pic>
        <p:nvPicPr>
          <p:cNvPr id="29" name="Picture 2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007976" y="3032908"/>
            <a:ext cx="1110597" cy="1110597"/>
          </a:xfrm>
          <a:prstGeom prst="rect">
            <a:avLst/>
          </a:prstGeom>
        </p:spPr>
      </p:pic>
      <p:pic>
        <p:nvPicPr>
          <p:cNvPr id="30" name="Picture 29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006463" y="5557137"/>
            <a:ext cx="1110597" cy="1110597"/>
          </a:xfrm>
          <a:prstGeom prst="rect">
            <a:avLst/>
          </a:prstGeom>
        </p:spPr>
      </p:pic>
      <p:pic>
        <p:nvPicPr>
          <p:cNvPr id="31" name="Picture 3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156891" y="4576654"/>
            <a:ext cx="1110597" cy="1110597"/>
          </a:xfrm>
          <a:prstGeom prst="rect">
            <a:avLst/>
          </a:prstGeom>
        </p:spPr>
      </p:pic>
      <p:pic>
        <p:nvPicPr>
          <p:cNvPr id="32" name="Picture 3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775813" y="4915378"/>
            <a:ext cx="1110597" cy="1110597"/>
          </a:xfrm>
          <a:prstGeom prst="rect">
            <a:avLst/>
          </a:prstGeom>
        </p:spPr>
      </p:pic>
      <p:pic>
        <p:nvPicPr>
          <p:cNvPr id="33" name="Picture 3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62586" y="594702"/>
            <a:ext cx="1110597" cy="1110597"/>
          </a:xfrm>
          <a:prstGeom prst="rect">
            <a:avLst/>
          </a:prstGeom>
        </p:spPr>
      </p:pic>
      <p:pic>
        <p:nvPicPr>
          <p:cNvPr id="34" name="Picture 33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843512" y="5683148"/>
            <a:ext cx="1110597" cy="1110597"/>
          </a:xfrm>
          <a:prstGeom prst="rect">
            <a:avLst/>
          </a:prstGeom>
        </p:spPr>
      </p:pic>
      <p:pic>
        <p:nvPicPr>
          <p:cNvPr id="35" name="Picture 3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742154" y="1780556"/>
            <a:ext cx="1110597" cy="1110597"/>
          </a:xfrm>
          <a:prstGeom prst="rect">
            <a:avLst/>
          </a:prstGeom>
        </p:spPr>
      </p:pic>
      <p:pic>
        <p:nvPicPr>
          <p:cNvPr id="36" name="Picture 3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400590" y="205130"/>
            <a:ext cx="1110597" cy="1110597"/>
          </a:xfrm>
          <a:prstGeom prst="rect">
            <a:avLst/>
          </a:prstGeom>
        </p:spPr>
      </p:pic>
      <p:pic>
        <p:nvPicPr>
          <p:cNvPr id="37" name="Picture 36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893779" y="1112111"/>
            <a:ext cx="1110597" cy="1110597"/>
          </a:xfrm>
          <a:prstGeom prst="rect">
            <a:avLst/>
          </a:prstGeom>
        </p:spPr>
      </p:pic>
      <p:pic>
        <p:nvPicPr>
          <p:cNvPr id="38" name="Picture 3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298174" y="1971528"/>
            <a:ext cx="1110597" cy="1110597"/>
          </a:xfrm>
          <a:prstGeom prst="rect">
            <a:avLst/>
          </a:prstGeom>
        </p:spPr>
      </p:pic>
      <p:pic>
        <p:nvPicPr>
          <p:cNvPr id="39" name="Picture 3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977852" y="2260598"/>
            <a:ext cx="1110597" cy="1110597"/>
          </a:xfrm>
          <a:prstGeom prst="rect">
            <a:avLst/>
          </a:prstGeom>
        </p:spPr>
      </p:pic>
      <p:pic>
        <p:nvPicPr>
          <p:cNvPr id="40" name="Picture 39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030397" y="2872848"/>
            <a:ext cx="1110597" cy="1110597"/>
          </a:xfrm>
          <a:prstGeom prst="rect">
            <a:avLst/>
          </a:prstGeom>
        </p:spPr>
      </p:pic>
      <p:pic>
        <p:nvPicPr>
          <p:cNvPr id="41" name="Picture 4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973026" y="2891153"/>
            <a:ext cx="1110597" cy="1110597"/>
          </a:xfrm>
          <a:prstGeom prst="rect">
            <a:avLst/>
          </a:prstGeom>
        </p:spPr>
      </p:pic>
      <p:pic>
        <p:nvPicPr>
          <p:cNvPr id="42" name="Picture 4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836470" y="3853331"/>
            <a:ext cx="1110597" cy="1110597"/>
          </a:xfrm>
          <a:prstGeom prst="rect">
            <a:avLst/>
          </a:prstGeom>
        </p:spPr>
      </p:pic>
      <p:pic>
        <p:nvPicPr>
          <p:cNvPr id="43" name="Picture 42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377397" y="3903652"/>
            <a:ext cx="1110597" cy="1110597"/>
          </a:xfrm>
          <a:prstGeom prst="rect">
            <a:avLst/>
          </a:prstGeom>
        </p:spPr>
      </p:pic>
      <p:pic>
        <p:nvPicPr>
          <p:cNvPr id="44" name="Picture 4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278116" y="208556"/>
            <a:ext cx="1110597" cy="1110597"/>
          </a:xfrm>
          <a:prstGeom prst="rect">
            <a:avLst/>
          </a:prstGeom>
        </p:spPr>
      </p:pic>
      <p:pic>
        <p:nvPicPr>
          <p:cNvPr id="45" name="Picture 4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771305" y="1115537"/>
            <a:ext cx="1110597" cy="1110597"/>
          </a:xfrm>
          <a:prstGeom prst="rect">
            <a:avLst/>
          </a:prstGeom>
        </p:spPr>
      </p:pic>
      <p:pic>
        <p:nvPicPr>
          <p:cNvPr id="46" name="Picture 4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41724" y="3173597"/>
            <a:ext cx="1110597" cy="1110597"/>
          </a:xfrm>
          <a:prstGeom prst="rect">
            <a:avLst/>
          </a:prstGeom>
        </p:spPr>
      </p:pic>
      <p:pic>
        <p:nvPicPr>
          <p:cNvPr id="47" name="Picture 46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334913" y="4080578"/>
            <a:ext cx="1110597" cy="1110597"/>
          </a:xfrm>
          <a:prstGeom prst="rect">
            <a:avLst/>
          </a:prstGeom>
        </p:spPr>
      </p:pic>
      <p:pic>
        <p:nvPicPr>
          <p:cNvPr id="48" name="Picture 4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990639" y="4717343"/>
            <a:ext cx="1110597" cy="1110597"/>
          </a:xfrm>
          <a:prstGeom prst="rect">
            <a:avLst/>
          </a:prstGeom>
        </p:spPr>
      </p:pic>
      <p:pic>
        <p:nvPicPr>
          <p:cNvPr id="49" name="Picture 4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609561" y="5056067"/>
            <a:ext cx="1110597" cy="1110597"/>
          </a:xfrm>
          <a:prstGeom prst="rect">
            <a:avLst/>
          </a:prstGeom>
        </p:spPr>
      </p:pic>
      <p:pic>
        <p:nvPicPr>
          <p:cNvPr id="50" name="Picture 4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3888" y="4326012"/>
            <a:ext cx="1110597" cy="1110597"/>
          </a:xfrm>
          <a:prstGeom prst="rect">
            <a:avLst/>
          </a:prstGeom>
        </p:spPr>
      </p:pic>
      <p:pic>
        <p:nvPicPr>
          <p:cNvPr id="51" name="Picture 50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567077" y="5232993"/>
            <a:ext cx="1110597" cy="1110597"/>
          </a:xfrm>
          <a:prstGeom prst="rect">
            <a:avLst/>
          </a:prstGeom>
        </p:spPr>
      </p:pic>
      <p:pic>
        <p:nvPicPr>
          <p:cNvPr id="52" name="Picture 5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2575902" y="1921245"/>
            <a:ext cx="1110597" cy="1110597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1973026" y="1721342"/>
            <a:ext cx="6818277" cy="110799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6600" b="1"/>
              <a:t>Sample population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1143190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62CB72-0E57-3440-9A31-D8FF1149F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209550"/>
            <a:ext cx="65405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115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what’s the standard error then?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00807" cy="4351338"/>
          </a:xfrm>
        </p:spPr>
        <p:txBody>
          <a:bodyPr/>
          <a:lstStyle/>
          <a:p>
            <a:r>
              <a:rPr lang="en-US" dirty="0"/>
              <a:t>It describes: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precise is the mean we calculate from a sample</a:t>
            </a:r>
          </a:p>
          <a:p>
            <a:r>
              <a:rPr lang="en-US" dirty="0"/>
              <a:t>in comparison to the REAL mean?</a:t>
            </a:r>
          </a:p>
          <a:p>
            <a:endParaRPr lang="en-US" dirty="0"/>
          </a:p>
        </p:txBody>
      </p:sp>
      <p:pic>
        <p:nvPicPr>
          <p:cNvPr id="4" name="Picture 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388878" y="580091"/>
            <a:ext cx="1110597" cy="1110597"/>
          </a:xfrm>
          <a:prstGeom prst="rect">
            <a:avLst/>
          </a:prstGeom>
        </p:spPr>
      </p:pic>
      <p:pic>
        <p:nvPicPr>
          <p:cNvPr id="10" name="Picture 9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82067" y="1487072"/>
            <a:ext cx="1110597" cy="1110597"/>
          </a:xfrm>
          <a:prstGeom prst="rect">
            <a:avLst/>
          </a:prstGeom>
        </p:spPr>
      </p:pic>
      <p:pic>
        <p:nvPicPr>
          <p:cNvPr id="12" name="Picture 1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86462" y="2346489"/>
            <a:ext cx="1110597" cy="1110597"/>
          </a:xfrm>
          <a:prstGeom prst="rect">
            <a:avLst/>
          </a:prstGeom>
        </p:spPr>
      </p:pic>
      <p:pic>
        <p:nvPicPr>
          <p:cNvPr id="13" name="Picture 1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966140" y="2635559"/>
            <a:ext cx="1110597" cy="1110597"/>
          </a:xfrm>
          <a:prstGeom prst="rect">
            <a:avLst/>
          </a:prstGeom>
        </p:spPr>
      </p:pic>
      <p:pic>
        <p:nvPicPr>
          <p:cNvPr id="14" name="Picture 13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018685" y="3247809"/>
            <a:ext cx="1110597" cy="1110597"/>
          </a:xfrm>
          <a:prstGeom prst="rect">
            <a:avLst/>
          </a:prstGeom>
        </p:spPr>
      </p:pic>
      <p:pic>
        <p:nvPicPr>
          <p:cNvPr id="15" name="Picture 14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961314" y="3266114"/>
            <a:ext cx="1110597" cy="1110597"/>
          </a:xfrm>
          <a:prstGeom prst="rect">
            <a:avLst/>
          </a:prstGeom>
        </p:spPr>
      </p:pic>
      <p:pic>
        <p:nvPicPr>
          <p:cNvPr id="16" name="Picture 1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24758" y="4228292"/>
            <a:ext cx="1110597" cy="1110597"/>
          </a:xfrm>
          <a:prstGeom prst="rect">
            <a:avLst/>
          </a:prstGeom>
        </p:spPr>
      </p:pic>
      <p:pic>
        <p:nvPicPr>
          <p:cNvPr id="17" name="Picture 16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365685" y="4278613"/>
            <a:ext cx="1110597" cy="1110597"/>
          </a:xfrm>
          <a:prstGeom prst="rect">
            <a:avLst/>
          </a:prstGeom>
        </p:spPr>
      </p:pic>
      <p:pic>
        <p:nvPicPr>
          <p:cNvPr id="18" name="Picture 1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266404" y="583517"/>
            <a:ext cx="1110597" cy="1110597"/>
          </a:xfrm>
          <a:prstGeom prst="rect">
            <a:avLst/>
          </a:prstGeom>
        </p:spPr>
      </p:pic>
      <p:pic>
        <p:nvPicPr>
          <p:cNvPr id="19" name="Picture 18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759593" y="1490498"/>
            <a:ext cx="1110597" cy="1110597"/>
          </a:xfrm>
          <a:prstGeom prst="rect">
            <a:avLst/>
          </a:prstGeom>
        </p:spPr>
      </p:pic>
      <p:pic>
        <p:nvPicPr>
          <p:cNvPr id="20" name="Picture 1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830012" y="3548558"/>
            <a:ext cx="1110597" cy="1110597"/>
          </a:xfrm>
          <a:prstGeom prst="rect">
            <a:avLst/>
          </a:prstGeom>
        </p:spPr>
      </p:pic>
      <p:pic>
        <p:nvPicPr>
          <p:cNvPr id="21" name="Picture 20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23201" y="4455539"/>
            <a:ext cx="1110597" cy="1110597"/>
          </a:xfrm>
          <a:prstGeom prst="rect">
            <a:avLst/>
          </a:prstGeom>
        </p:spPr>
      </p:pic>
      <p:pic>
        <p:nvPicPr>
          <p:cNvPr id="22" name="Picture 2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978927" y="5092304"/>
            <a:ext cx="1110597" cy="1110597"/>
          </a:xfrm>
          <a:prstGeom prst="rect">
            <a:avLst/>
          </a:prstGeom>
        </p:spPr>
      </p:pic>
      <p:pic>
        <p:nvPicPr>
          <p:cNvPr id="23" name="Picture 2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597849" y="5431028"/>
            <a:ext cx="1110597" cy="1110597"/>
          </a:xfrm>
          <a:prstGeom prst="rect">
            <a:avLst/>
          </a:prstGeom>
        </p:spPr>
      </p:pic>
      <p:pic>
        <p:nvPicPr>
          <p:cNvPr id="24" name="Picture 2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062176" y="4700973"/>
            <a:ext cx="1110597" cy="1110597"/>
          </a:xfrm>
          <a:prstGeom prst="rect">
            <a:avLst/>
          </a:prstGeom>
        </p:spPr>
      </p:pic>
      <p:pic>
        <p:nvPicPr>
          <p:cNvPr id="25" name="Picture 24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555365" y="5607954"/>
            <a:ext cx="1110597" cy="1110597"/>
          </a:xfrm>
          <a:prstGeom prst="rect">
            <a:avLst/>
          </a:prstGeom>
        </p:spPr>
      </p:pic>
      <p:pic>
        <p:nvPicPr>
          <p:cNvPr id="11" name="Picture 1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564190" y="2296206"/>
            <a:ext cx="1110597" cy="1110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729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77" y="84660"/>
            <a:ext cx="7823648" cy="6044509"/>
          </a:xfrm>
          <a:prstGeom prst="rect">
            <a:avLst/>
          </a:prstGeom>
        </p:spPr>
      </p:pic>
      <p:pic>
        <p:nvPicPr>
          <p:cNvPr id="7" name="Picture 6" descr="housesparrow_male_300_tcm9-13992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365074" y="84660"/>
            <a:ext cx="2587925" cy="258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139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what’s the standard error then?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00807" cy="4351338"/>
          </a:xfrm>
        </p:spPr>
        <p:txBody>
          <a:bodyPr/>
          <a:lstStyle/>
          <a:p>
            <a:r>
              <a:rPr lang="en-US" dirty="0"/>
              <a:t>It describes: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How precise is the </a:t>
            </a:r>
            <a:r>
              <a:rPr lang="en-US" b="1" dirty="0"/>
              <a:t>mean</a:t>
            </a:r>
            <a:r>
              <a:rPr lang="en-US" dirty="0"/>
              <a:t> we calculate from a sample</a:t>
            </a:r>
          </a:p>
          <a:p>
            <a:r>
              <a:rPr lang="en-US" dirty="0"/>
              <a:t>in comparison to the REAL mean?</a:t>
            </a:r>
          </a:p>
          <a:p>
            <a:endParaRPr lang="en-US" dirty="0"/>
          </a:p>
        </p:txBody>
      </p:sp>
      <p:pic>
        <p:nvPicPr>
          <p:cNvPr id="4" name="Picture 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388878" y="580091"/>
            <a:ext cx="1110597" cy="1110597"/>
          </a:xfrm>
          <a:prstGeom prst="rect">
            <a:avLst/>
          </a:prstGeom>
        </p:spPr>
      </p:pic>
      <p:pic>
        <p:nvPicPr>
          <p:cNvPr id="10" name="Picture 9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82067" y="1487072"/>
            <a:ext cx="1110597" cy="1110597"/>
          </a:xfrm>
          <a:prstGeom prst="rect">
            <a:avLst/>
          </a:prstGeom>
        </p:spPr>
      </p:pic>
      <p:pic>
        <p:nvPicPr>
          <p:cNvPr id="12" name="Picture 1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86462" y="2346489"/>
            <a:ext cx="1110597" cy="1110597"/>
          </a:xfrm>
          <a:prstGeom prst="rect">
            <a:avLst/>
          </a:prstGeom>
        </p:spPr>
      </p:pic>
      <p:pic>
        <p:nvPicPr>
          <p:cNvPr id="13" name="Picture 1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966140" y="2635559"/>
            <a:ext cx="1110597" cy="1110597"/>
          </a:xfrm>
          <a:prstGeom prst="rect">
            <a:avLst/>
          </a:prstGeom>
        </p:spPr>
      </p:pic>
      <p:pic>
        <p:nvPicPr>
          <p:cNvPr id="14" name="Picture 13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018685" y="3247809"/>
            <a:ext cx="1110597" cy="1110597"/>
          </a:xfrm>
          <a:prstGeom prst="rect">
            <a:avLst/>
          </a:prstGeom>
        </p:spPr>
      </p:pic>
      <p:pic>
        <p:nvPicPr>
          <p:cNvPr id="15" name="Picture 14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961314" y="3266114"/>
            <a:ext cx="1110597" cy="1110597"/>
          </a:xfrm>
          <a:prstGeom prst="rect">
            <a:avLst/>
          </a:prstGeom>
        </p:spPr>
      </p:pic>
      <p:pic>
        <p:nvPicPr>
          <p:cNvPr id="16" name="Picture 1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824758" y="4228292"/>
            <a:ext cx="1110597" cy="1110597"/>
          </a:xfrm>
          <a:prstGeom prst="rect">
            <a:avLst/>
          </a:prstGeom>
        </p:spPr>
      </p:pic>
      <p:pic>
        <p:nvPicPr>
          <p:cNvPr id="17" name="Picture 16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365685" y="4278613"/>
            <a:ext cx="1110597" cy="1110597"/>
          </a:xfrm>
          <a:prstGeom prst="rect">
            <a:avLst/>
          </a:prstGeom>
        </p:spPr>
      </p:pic>
      <p:pic>
        <p:nvPicPr>
          <p:cNvPr id="18" name="Picture 1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266404" y="583517"/>
            <a:ext cx="1110597" cy="1110597"/>
          </a:xfrm>
          <a:prstGeom prst="rect">
            <a:avLst/>
          </a:prstGeom>
        </p:spPr>
      </p:pic>
      <p:pic>
        <p:nvPicPr>
          <p:cNvPr id="19" name="Picture 18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759593" y="1490498"/>
            <a:ext cx="1110597" cy="1110597"/>
          </a:xfrm>
          <a:prstGeom prst="rect">
            <a:avLst/>
          </a:prstGeom>
        </p:spPr>
      </p:pic>
      <p:pic>
        <p:nvPicPr>
          <p:cNvPr id="20" name="Picture 1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830012" y="3548558"/>
            <a:ext cx="1110597" cy="1110597"/>
          </a:xfrm>
          <a:prstGeom prst="rect">
            <a:avLst/>
          </a:prstGeom>
        </p:spPr>
      </p:pic>
      <p:pic>
        <p:nvPicPr>
          <p:cNvPr id="21" name="Picture 20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23201" y="4455539"/>
            <a:ext cx="1110597" cy="1110597"/>
          </a:xfrm>
          <a:prstGeom prst="rect">
            <a:avLst/>
          </a:prstGeom>
        </p:spPr>
      </p:pic>
      <p:pic>
        <p:nvPicPr>
          <p:cNvPr id="22" name="Picture 2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978927" y="5092304"/>
            <a:ext cx="1110597" cy="1110597"/>
          </a:xfrm>
          <a:prstGeom prst="rect">
            <a:avLst/>
          </a:prstGeom>
        </p:spPr>
      </p:pic>
      <p:pic>
        <p:nvPicPr>
          <p:cNvPr id="23" name="Picture 2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597849" y="5431028"/>
            <a:ext cx="1110597" cy="1110597"/>
          </a:xfrm>
          <a:prstGeom prst="rect">
            <a:avLst/>
          </a:prstGeom>
        </p:spPr>
      </p:pic>
      <p:pic>
        <p:nvPicPr>
          <p:cNvPr id="24" name="Picture 2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062176" y="4700973"/>
            <a:ext cx="1110597" cy="1110597"/>
          </a:xfrm>
          <a:prstGeom prst="rect">
            <a:avLst/>
          </a:prstGeom>
        </p:spPr>
      </p:pic>
      <p:pic>
        <p:nvPicPr>
          <p:cNvPr id="25" name="Picture 24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555365" y="5607954"/>
            <a:ext cx="1110597" cy="1110597"/>
          </a:xfrm>
          <a:prstGeom prst="rect">
            <a:avLst/>
          </a:prstGeom>
        </p:spPr>
      </p:pic>
      <p:pic>
        <p:nvPicPr>
          <p:cNvPr id="11" name="Picture 1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564190" y="2296206"/>
            <a:ext cx="1110597" cy="11105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7BBB36-2A2F-3F45-A42F-13D3C33EB90D}"/>
                  </a:ext>
                </a:extLst>
              </p:cNvPr>
              <p:cNvSpPr txBox="1"/>
              <p:nvPr/>
            </p:nvSpPr>
            <p:spPr>
              <a:xfrm>
                <a:off x="1715718" y="4700973"/>
                <a:ext cx="2651623" cy="19110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en-GB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GB" sz="40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GB" sz="4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GB" sz="4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7BBB36-2A2F-3F45-A42F-13D3C33EB9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5718" y="4700973"/>
                <a:ext cx="2651623" cy="1911036"/>
              </a:xfrm>
              <a:prstGeom prst="rect">
                <a:avLst/>
              </a:prstGeom>
              <a:blipFill>
                <a:blip r:embed="rId3"/>
                <a:stretch>
                  <a:fillRect l="-4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40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783</Words>
  <Application>Microsoft Macintosh PowerPoint</Application>
  <PresentationFormat>Widescreen</PresentationFormat>
  <Paragraphs>164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Office Theme</vt:lpstr>
      <vt:lpstr>Statistics  with  Spa            ows</vt:lpstr>
      <vt:lpstr>Outline</vt:lpstr>
      <vt:lpstr>So what’s the standard error then?</vt:lpstr>
      <vt:lpstr>PowerPoint Presentation</vt:lpstr>
      <vt:lpstr>PowerPoint Presentation</vt:lpstr>
      <vt:lpstr>PowerPoint Presentation</vt:lpstr>
      <vt:lpstr>So what’s the standard error then?</vt:lpstr>
      <vt:lpstr>PowerPoint Presentation</vt:lpstr>
      <vt:lpstr>So what’s the standard error then?</vt:lpstr>
      <vt:lpstr>So what’s the standard error then?</vt:lpstr>
      <vt:lpstr>So what’s the standard error then?</vt:lpstr>
      <vt:lpstr>Standard error vs standard deviation</vt:lpstr>
      <vt:lpstr>Standard error vs standard deviation</vt:lpstr>
      <vt:lpstr>Standard error vs standard deviation</vt:lpstr>
      <vt:lpstr>Standard error is dependent on standard deviation and sample size!</vt:lpstr>
      <vt:lpstr>Standard error is dependent on standard deviation and sample size!</vt:lpstr>
      <vt:lpstr>Let’s have a look at how that looks in R:</vt:lpstr>
      <vt:lpstr>Standard error is dependent on standard deviation and sample size!</vt:lpstr>
      <vt:lpstr>Standard error is dependent on standard deviation and sample size!</vt:lpstr>
      <vt:lpstr>Another measure of precision: 95CI</vt:lpstr>
      <vt:lpstr>Another measure of precision: 95CI</vt:lpstr>
      <vt:lpstr>Another measure of precision: 95CI</vt:lpstr>
      <vt:lpstr>Another measure of precision: 95CI</vt:lpstr>
      <vt:lpstr>Another measure of precision: 95CI</vt:lpstr>
      <vt:lpstr>Centrality and spread:</vt:lpstr>
      <vt:lpstr>SE =! SD</vt:lpstr>
      <vt:lpstr>Descriptive statistics</vt:lpstr>
      <vt:lpstr>Exercise. (no hand out – flying solo!):</vt:lpstr>
      <vt:lpstr>Learning aims: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Schroeder, Julia</dc:creator>
  <cp:lastModifiedBy>Schroeder, Julia</cp:lastModifiedBy>
  <cp:revision>27</cp:revision>
  <cp:lastPrinted>2016-10-18T16:42:53Z</cp:lastPrinted>
  <dcterms:created xsi:type="dcterms:W3CDTF">2016-09-23T10:03:12Z</dcterms:created>
  <dcterms:modified xsi:type="dcterms:W3CDTF">2022-10-24T07:23:25Z</dcterms:modified>
</cp:coreProperties>
</file>

<file path=docProps/thumbnail.jpeg>
</file>